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5" r:id="rId2"/>
    <p:sldId id="294" r:id="rId3"/>
    <p:sldId id="257" r:id="rId4"/>
    <p:sldId id="261" r:id="rId5"/>
    <p:sldId id="286" r:id="rId6"/>
    <p:sldId id="287" r:id="rId7"/>
    <p:sldId id="259" r:id="rId8"/>
    <p:sldId id="260" r:id="rId9"/>
    <p:sldId id="262"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8" r:id="rId26"/>
    <p:sldId id="293" r:id="rId27"/>
    <p:sldId id="279" r:id="rId28"/>
    <p:sldId id="289" r:id="rId29"/>
    <p:sldId id="281" r:id="rId30"/>
    <p:sldId id="290" r:id="rId31"/>
    <p:sldId id="284" r:id="rId32"/>
    <p:sldId id="285" r:id="rId33"/>
    <p:sldId id="291" r:id="rId34"/>
    <p:sldId id="292" r:id="rId35"/>
    <p:sldId id="29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59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2B69-FDD1-0613-8064-295B405D4D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8A4EC38-983B-B2C8-D8D5-DFBF31EA12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1447FB7-66B6-5C98-3B4A-672C4A9E9309}"/>
              </a:ext>
            </a:extLst>
          </p:cNvPr>
          <p:cNvSpPr>
            <a:spLocks noGrp="1"/>
          </p:cNvSpPr>
          <p:nvPr>
            <p:ph type="dt" sz="half" idx="10"/>
          </p:nvPr>
        </p:nvSpPr>
        <p:spPr/>
        <p:txBody>
          <a:bodyPr/>
          <a:lstStyle/>
          <a:p>
            <a:fld id="{D2A2DEF8-6DBC-4EBA-B8E3-0D64E44F17B6}" type="datetimeFigureOut">
              <a:rPr lang="en-IN" smtClean="0"/>
              <a:t>20-03-2023</a:t>
            </a:fld>
            <a:endParaRPr lang="en-IN"/>
          </a:p>
        </p:txBody>
      </p:sp>
      <p:sp>
        <p:nvSpPr>
          <p:cNvPr id="5" name="Footer Placeholder 4">
            <a:extLst>
              <a:ext uri="{FF2B5EF4-FFF2-40B4-BE49-F238E27FC236}">
                <a16:creationId xmlns:a16="http://schemas.microsoft.com/office/drawing/2014/main" id="{7B268A6A-DB90-2AA7-E48F-B136CA0305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10F6C8-29B3-063B-9FFC-CCAA28E99431}"/>
              </a:ext>
            </a:extLst>
          </p:cNvPr>
          <p:cNvSpPr>
            <a:spLocks noGrp="1"/>
          </p:cNvSpPr>
          <p:nvPr>
            <p:ph type="sldNum" sz="quarter" idx="12"/>
          </p:nvPr>
        </p:nvSpPr>
        <p:spPr/>
        <p:txBody>
          <a:bodyPr/>
          <a:lstStyle/>
          <a:p>
            <a:fld id="{AE5184B9-F7DF-4A27-A317-70487C3DE8F3}" type="slidenum">
              <a:rPr lang="en-IN" smtClean="0"/>
              <a:t>‹#›</a:t>
            </a:fld>
            <a:endParaRPr lang="en-IN"/>
          </a:p>
        </p:txBody>
      </p:sp>
    </p:spTree>
    <p:extLst>
      <p:ext uri="{BB962C8B-B14F-4D97-AF65-F5344CB8AC3E}">
        <p14:creationId xmlns:p14="http://schemas.microsoft.com/office/powerpoint/2010/main" val="1504341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2522A-65BE-9066-512A-FCADA316663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C280C2-3384-11D8-1C16-C8BBD07072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DC16C1-76EC-3A42-C053-664996262CD7}"/>
              </a:ext>
            </a:extLst>
          </p:cNvPr>
          <p:cNvSpPr>
            <a:spLocks noGrp="1"/>
          </p:cNvSpPr>
          <p:nvPr>
            <p:ph type="dt" sz="half" idx="10"/>
          </p:nvPr>
        </p:nvSpPr>
        <p:spPr/>
        <p:txBody>
          <a:bodyPr/>
          <a:lstStyle/>
          <a:p>
            <a:fld id="{D2A2DEF8-6DBC-4EBA-B8E3-0D64E44F17B6}" type="datetimeFigureOut">
              <a:rPr lang="en-IN" smtClean="0"/>
              <a:t>20-03-2023</a:t>
            </a:fld>
            <a:endParaRPr lang="en-IN"/>
          </a:p>
        </p:txBody>
      </p:sp>
      <p:sp>
        <p:nvSpPr>
          <p:cNvPr id="5" name="Footer Placeholder 4">
            <a:extLst>
              <a:ext uri="{FF2B5EF4-FFF2-40B4-BE49-F238E27FC236}">
                <a16:creationId xmlns:a16="http://schemas.microsoft.com/office/drawing/2014/main" id="{A3698D9D-22E8-5891-1DD5-6E7AA8FE77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3C1BE3-049C-6E66-4B92-4777BD7F69FF}"/>
              </a:ext>
            </a:extLst>
          </p:cNvPr>
          <p:cNvSpPr>
            <a:spLocks noGrp="1"/>
          </p:cNvSpPr>
          <p:nvPr>
            <p:ph type="sldNum" sz="quarter" idx="12"/>
          </p:nvPr>
        </p:nvSpPr>
        <p:spPr/>
        <p:txBody>
          <a:bodyPr/>
          <a:lstStyle/>
          <a:p>
            <a:fld id="{AE5184B9-F7DF-4A27-A317-70487C3DE8F3}" type="slidenum">
              <a:rPr lang="en-IN" smtClean="0"/>
              <a:t>‹#›</a:t>
            </a:fld>
            <a:endParaRPr lang="en-IN"/>
          </a:p>
        </p:txBody>
      </p:sp>
    </p:spTree>
    <p:extLst>
      <p:ext uri="{BB962C8B-B14F-4D97-AF65-F5344CB8AC3E}">
        <p14:creationId xmlns:p14="http://schemas.microsoft.com/office/powerpoint/2010/main" val="2091467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0CB3C2-D8E2-4D0A-88FB-6C415E90A6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5A3DB67-1F59-16FD-CE60-C1F486C1B6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A65FC0-A848-D880-6FD7-D75E92A6CCFB}"/>
              </a:ext>
            </a:extLst>
          </p:cNvPr>
          <p:cNvSpPr>
            <a:spLocks noGrp="1"/>
          </p:cNvSpPr>
          <p:nvPr>
            <p:ph type="dt" sz="half" idx="10"/>
          </p:nvPr>
        </p:nvSpPr>
        <p:spPr/>
        <p:txBody>
          <a:bodyPr/>
          <a:lstStyle/>
          <a:p>
            <a:fld id="{D2A2DEF8-6DBC-4EBA-B8E3-0D64E44F17B6}" type="datetimeFigureOut">
              <a:rPr lang="en-IN" smtClean="0"/>
              <a:t>20-03-2023</a:t>
            </a:fld>
            <a:endParaRPr lang="en-IN"/>
          </a:p>
        </p:txBody>
      </p:sp>
      <p:sp>
        <p:nvSpPr>
          <p:cNvPr id="5" name="Footer Placeholder 4">
            <a:extLst>
              <a:ext uri="{FF2B5EF4-FFF2-40B4-BE49-F238E27FC236}">
                <a16:creationId xmlns:a16="http://schemas.microsoft.com/office/drawing/2014/main" id="{7115A8F4-F31A-0803-8763-07D19DCF42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E4058D-FA34-AE90-314B-0B0725C7D35B}"/>
              </a:ext>
            </a:extLst>
          </p:cNvPr>
          <p:cNvSpPr>
            <a:spLocks noGrp="1"/>
          </p:cNvSpPr>
          <p:nvPr>
            <p:ph type="sldNum" sz="quarter" idx="12"/>
          </p:nvPr>
        </p:nvSpPr>
        <p:spPr/>
        <p:txBody>
          <a:bodyPr/>
          <a:lstStyle/>
          <a:p>
            <a:fld id="{AE5184B9-F7DF-4A27-A317-70487C3DE8F3}" type="slidenum">
              <a:rPr lang="en-IN" smtClean="0"/>
              <a:t>‹#›</a:t>
            </a:fld>
            <a:endParaRPr lang="en-IN"/>
          </a:p>
        </p:txBody>
      </p:sp>
    </p:spTree>
    <p:extLst>
      <p:ext uri="{BB962C8B-B14F-4D97-AF65-F5344CB8AC3E}">
        <p14:creationId xmlns:p14="http://schemas.microsoft.com/office/powerpoint/2010/main" val="2558818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D3433-918C-9DD6-C399-2D2E6F3106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6D7888-BFBC-D8DC-B283-8ABBE8DC3E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2CBA81-73E5-4563-C8AA-4118F908B854}"/>
              </a:ext>
            </a:extLst>
          </p:cNvPr>
          <p:cNvSpPr>
            <a:spLocks noGrp="1"/>
          </p:cNvSpPr>
          <p:nvPr>
            <p:ph type="dt" sz="half" idx="10"/>
          </p:nvPr>
        </p:nvSpPr>
        <p:spPr/>
        <p:txBody>
          <a:bodyPr/>
          <a:lstStyle/>
          <a:p>
            <a:fld id="{D2A2DEF8-6DBC-4EBA-B8E3-0D64E44F17B6}" type="datetimeFigureOut">
              <a:rPr lang="en-IN" smtClean="0"/>
              <a:t>20-03-2023</a:t>
            </a:fld>
            <a:endParaRPr lang="en-IN"/>
          </a:p>
        </p:txBody>
      </p:sp>
      <p:sp>
        <p:nvSpPr>
          <p:cNvPr id="5" name="Footer Placeholder 4">
            <a:extLst>
              <a:ext uri="{FF2B5EF4-FFF2-40B4-BE49-F238E27FC236}">
                <a16:creationId xmlns:a16="http://schemas.microsoft.com/office/drawing/2014/main" id="{C4E13DE8-D302-01C0-C122-B476C4D5C2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7FE07A-95BB-FE44-329F-D2B75BDA61A9}"/>
              </a:ext>
            </a:extLst>
          </p:cNvPr>
          <p:cNvSpPr>
            <a:spLocks noGrp="1"/>
          </p:cNvSpPr>
          <p:nvPr>
            <p:ph type="sldNum" sz="quarter" idx="12"/>
          </p:nvPr>
        </p:nvSpPr>
        <p:spPr/>
        <p:txBody>
          <a:bodyPr/>
          <a:lstStyle/>
          <a:p>
            <a:fld id="{AE5184B9-F7DF-4A27-A317-70487C3DE8F3}" type="slidenum">
              <a:rPr lang="en-IN" smtClean="0"/>
              <a:t>‹#›</a:t>
            </a:fld>
            <a:endParaRPr lang="en-IN"/>
          </a:p>
        </p:txBody>
      </p:sp>
    </p:spTree>
    <p:extLst>
      <p:ext uri="{BB962C8B-B14F-4D97-AF65-F5344CB8AC3E}">
        <p14:creationId xmlns:p14="http://schemas.microsoft.com/office/powerpoint/2010/main" val="688202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3FCF-110B-9532-0482-F7F676C63D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8E09EA6-93F6-88B7-65C1-16A618547E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9CC4B2-2115-E23C-5BEF-EAB7E40F2B00}"/>
              </a:ext>
            </a:extLst>
          </p:cNvPr>
          <p:cNvSpPr>
            <a:spLocks noGrp="1"/>
          </p:cNvSpPr>
          <p:nvPr>
            <p:ph type="dt" sz="half" idx="10"/>
          </p:nvPr>
        </p:nvSpPr>
        <p:spPr/>
        <p:txBody>
          <a:bodyPr/>
          <a:lstStyle/>
          <a:p>
            <a:fld id="{D2A2DEF8-6DBC-4EBA-B8E3-0D64E44F17B6}" type="datetimeFigureOut">
              <a:rPr lang="en-IN" smtClean="0"/>
              <a:t>20-03-2023</a:t>
            </a:fld>
            <a:endParaRPr lang="en-IN"/>
          </a:p>
        </p:txBody>
      </p:sp>
      <p:sp>
        <p:nvSpPr>
          <p:cNvPr id="5" name="Footer Placeholder 4">
            <a:extLst>
              <a:ext uri="{FF2B5EF4-FFF2-40B4-BE49-F238E27FC236}">
                <a16:creationId xmlns:a16="http://schemas.microsoft.com/office/drawing/2014/main" id="{641183C1-5B4A-C331-99D8-622C30FF0C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313343-65D9-4E34-7EA9-3CF1F9D2063E}"/>
              </a:ext>
            </a:extLst>
          </p:cNvPr>
          <p:cNvSpPr>
            <a:spLocks noGrp="1"/>
          </p:cNvSpPr>
          <p:nvPr>
            <p:ph type="sldNum" sz="quarter" idx="12"/>
          </p:nvPr>
        </p:nvSpPr>
        <p:spPr/>
        <p:txBody>
          <a:bodyPr/>
          <a:lstStyle/>
          <a:p>
            <a:fld id="{AE5184B9-F7DF-4A27-A317-70487C3DE8F3}" type="slidenum">
              <a:rPr lang="en-IN" smtClean="0"/>
              <a:t>‹#›</a:t>
            </a:fld>
            <a:endParaRPr lang="en-IN"/>
          </a:p>
        </p:txBody>
      </p:sp>
    </p:spTree>
    <p:extLst>
      <p:ext uri="{BB962C8B-B14F-4D97-AF65-F5344CB8AC3E}">
        <p14:creationId xmlns:p14="http://schemas.microsoft.com/office/powerpoint/2010/main" val="2910355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BF5FF-ACE3-7CBD-F998-B15309348E2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EA9A735-D772-AA3D-0CDA-44C6C9E4CE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0DFC1C2-3D8F-4AF9-E75C-44FF2E67DE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A5733DD-8CF1-0BAC-23AC-1D29DB79A86F}"/>
              </a:ext>
            </a:extLst>
          </p:cNvPr>
          <p:cNvSpPr>
            <a:spLocks noGrp="1"/>
          </p:cNvSpPr>
          <p:nvPr>
            <p:ph type="dt" sz="half" idx="10"/>
          </p:nvPr>
        </p:nvSpPr>
        <p:spPr/>
        <p:txBody>
          <a:bodyPr/>
          <a:lstStyle/>
          <a:p>
            <a:fld id="{D2A2DEF8-6DBC-4EBA-B8E3-0D64E44F17B6}" type="datetimeFigureOut">
              <a:rPr lang="en-IN" smtClean="0"/>
              <a:t>20-03-2023</a:t>
            </a:fld>
            <a:endParaRPr lang="en-IN"/>
          </a:p>
        </p:txBody>
      </p:sp>
      <p:sp>
        <p:nvSpPr>
          <p:cNvPr id="6" name="Footer Placeholder 5">
            <a:extLst>
              <a:ext uri="{FF2B5EF4-FFF2-40B4-BE49-F238E27FC236}">
                <a16:creationId xmlns:a16="http://schemas.microsoft.com/office/drawing/2014/main" id="{AF63E3A0-4A16-B659-4B16-5B23016A84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788ADB-6BA4-3528-1D6B-405ADD7D2CDF}"/>
              </a:ext>
            </a:extLst>
          </p:cNvPr>
          <p:cNvSpPr>
            <a:spLocks noGrp="1"/>
          </p:cNvSpPr>
          <p:nvPr>
            <p:ph type="sldNum" sz="quarter" idx="12"/>
          </p:nvPr>
        </p:nvSpPr>
        <p:spPr/>
        <p:txBody>
          <a:bodyPr/>
          <a:lstStyle/>
          <a:p>
            <a:fld id="{AE5184B9-F7DF-4A27-A317-70487C3DE8F3}" type="slidenum">
              <a:rPr lang="en-IN" smtClean="0"/>
              <a:t>‹#›</a:t>
            </a:fld>
            <a:endParaRPr lang="en-IN"/>
          </a:p>
        </p:txBody>
      </p:sp>
    </p:spTree>
    <p:extLst>
      <p:ext uri="{BB962C8B-B14F-4D97-AF65-F5344CB8AC3E}">
        <p14:creationId xmlns:p14="http://schemas.microsoft.com/office/powerpoint/2010/main" val="2234712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4860D-DAAF-194E-6A23-548EF81F5E7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94D654-2B20-BB03-7AD7-75D0794FB4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CDAB19-2D1A-7C9B-1506-216EC93C90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4A6775F-8D3A-6822-D2E5-E561B2652E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35C1DE-53CC-9D98-878A-37D8F616D0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F977A91-88BE-A342-C726-D251EF13EA9D}"/>
              </a:ext>
            </a:extLst>
          </p:cNvPr>
          <p:cNvSpPr>
            <a:spLocks noGrp="1"/>
          </p:cNvSpPr>
          <p:nvPr>
            <p:ph type="dt" sz="half" idx="10"/>
          </p:nvPr>
        </p:nvSpPr>
        <p:spPr/>
        <p:txBody>
          <a:bodyPr/>
          <a:lstStyle/>
          <a:p>
            <a:fld id="{D2A2DEF8-6DBC-4EBA-B8E3-0D64E44F17B6}" type="datetimeFigureOut">
              <a:rPr lang="en-IN" smtClean="0"/>
              <a:t>20-03-2023</a:t>
            </a:fld>
            <a:endParaRPr lang="en-IN"/>
          </a:p>
        </p:txBody>
      </p:sp>
      <p:sp>
        <p:nvSpPr>
          <p:cNvPr id="8" name="Footer Placeholder 7">
            <a:extLst>
              <a:ext uri="{FF2B5EF4-FFF2-40B4-BE49-F238E27FC236}">
                <a16:creationId xmlns:a16="http://schemas.microsoft.com/office/drawing/2014/main" id="{69BF129A-ED3A-561D-F790-75198EABE1E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9FBDF3D-8E95-64AB-DBFC-3EC5FDAC2EDD}"/>
              </a:ext>
            </a:extLst>
          </p:cNvPr>
          <p:cNvSpPr>
            <a:spLocks noGrp="1"/>
          </p:cNvSpPr>
          <p:nvPr>
            <p:ph type="sldNum" sz="quarter" idx="12"/>
          </p:nvPr>
        </p:nvSpPr>
        <p:spPr/>
        <p:txBody>
          <a:bodyPr/>
          <a:lstStyle/>
          <a:p>
            <a:fld id="{AE5184B9-F7DF-4A27-A317-70487C3DE8F3}" type="slidenum">
              <a:rPr lang="en-IN" smtClean="0"/>
              <a:t>‹#›</a:t>
            </a:fld>
            <a:endParaRPr lang="en-IN"/>
          </a:p>
        </p:txBody>
      </p:sp>
    </p:spTree>
    <p:extLst>
      <p:ext uri="{BB962C8B-B14F-4D97-AF65-F5344CB8AC3E}">
        <p14:creationId xmlns:p14="http://schemas.microsoft.com/office/powerpoint/2010/main" val="896437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9522-73CD-F2D8-E548-58CA6B538F6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560A8C8-F7D5-004C-BB08-46F658E03D58}"/>
              </a:ext>
            </a:extLst>
          </p:cNvPr>
          <p:cNvSpPr>
            <a:spLocks noGrp="1"/>
          </p:cNvSpPr>
          <p:nvPr>
            <p:ph type="dt" sz="half" idx="10"/>
          </p:nvPr>
        </p:nvSpPr>
        <p:spPr/>
        <p:txBody>
          <a:bodyPr/>
          <a:lstStyle/>
          <a:p>
            <a:fld id="{D2A2DEF8-6DBC-4EBA-B8E3-0D64E44F17B6}" type="datetimeFigureOut">
              <a:rPr lang="en-IN" smtClean="0"/>
              <a:t>20-03-2023</a:t>
            </a:fld>
            <a:endParaRPr lang="en-IN"/>
          </a:p>
        </p:txBody>
      </p:sp>
      <p:sp>
        <p:nvSpPr>
          <p:cNvPr id="4" name="Footer Placeholder 3">
            <a:extLst>
              <a:ext uri="{FF2B5EF4-FFF2-40B4-BE49-F238E27FC236}">
                <a16:creationId xmlns:a16="http://schemas.microsoft.com/office/drawing/2014/main" id="{040E1E1E-062D-EBC3-9DE1-554B46138E4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C1D0686-3F70-0B9E-69AB-E3BA74BF2BF6}"/>
              </a:ext>
            </a:extLst>
          </p:cNvPr>
          <p:cNvSpPr>
            <a:spLocks noGrp="1"/>
          </p:cNvSpPr>
          <p:nvPr>
            <p:ph type="sldNum" sz="quarter" idx="12"/>
          </p:nvPr>
        </p:nvSpPr>
        <p:spPr/>
        <p:txBody>
          <a:bodyPr/>
          <a:lstStyle/>
          <a:p>
            <a:fld id="{AE5184B9-F7DF-4A27-A317-70487C3DE8F3}" type="slidenum">
              <a:rPr lang="en-IN" smtClean="0"/>
              <a:t>‹#›</a:t>
            </a:fld>
            <a:endParaRPr lang="en-IN"/>
          </a:p>
        </p:txBody>
      </p:sp>
    </p:spTree>
    <p:extLst>
      <p:ext uri="{BB962C8B-B14F-4D97-AF65-F5344CB8AC3E}">
        <p14:creationId xmlns:p14="http://schemas.microsoft.com/office/powerpoint/2010/main" val="785364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81531-206A-1EAD-19E5-A9B9A6C1658F}"/>
              </a:ext>
            </a:extLst>
          </p:cNvPr>
          <p:cNvSpPr>
            <a:spLocks noGrp="1"/>
          </p:cNvSpPr>
          <p:nvPr>
            <p:ph type="dt" sz="half" idx="10"/>
          </p:nvPr>
        </p:nvSpPr>
        <p:spPr/>
        <p:txBody>
          <a:bodyPr/>
          <a:lstStyle/>
          <a:p>
            <a:fld id="{D2A2DEF8-6DBC-4EBA-B8E3-0D64E44F17B6}" type="datetimeFigureOut">
              <a:rPr lang="en-IN" smtClean="0"/>
              <a:t>20-03-2023</a:t>
            </a:fld>
            <a:endParaRPr lang="en-IN"/>
          </a:p>
        </p:txBody>
      </p:sp>
      <p:sp>
        <p:nvSpPr>
          <p:cNvPr id="3" name="Footer Placeholder 2">
            <a:extLst>
              <a:ext uri="{FF2B5EF4-FFF2-40B4-BE49-F238E27FC236}">
                <a16:creationId xmlns:a16="http://schemas.microsoft.com/office/drawing/2014/main" id="{CC8CF877-AED5-70EB-1C33-796F88A53F7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9FE009C-74D5-C097-9486-E7BD61FF2A3D}"/>
              </a:ext>
            </a:extLst>
          </p:cNvPr>
          <p:cNvSpPr>
            <a:spLocks noGrp="1"/>
          </p:cNvSpPr>
          <p:nvPr>
            <p:ph type="sldNum" sz="quarter" idx="12"/>
          </p:nvPr>
        </p:nvSpPr>
        <p:spPr/>
        <p:txBody>
          <a:bodyPr/>
          <a:lstStyle/>
          <a:p>
            <a:fld id="{AE5184B9-F7DF-4A27-A317-70487C3DE8F3}" type="slidenum">
              <a:rPr lang="en-IN" smtClean="0"/>
              <a:t>‹#›</a:t>
            </a:fld>
            <a:endParaRPr lang="en-IN"/>
          </a:p>
        </p:txBody>
      </p:sp>
    </p:spTree>
    <p:extLst>
      <p:ext uri="{BB962C8B-B14F-4D97-AF65-F5344CB8AC3E}">
        <p14:creationId xmlns:p14="http://schemas.microsoft.com/office/powerpoint/2010/main" val="2968550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C51E-0CC0-5A51-2294-0B6F23BC97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F8301EA-26AF-814D-7157-D7EBC246A5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F177F2F-A0BC-9D93-47C1-BF2491B405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56D272-8325-0930-5038-B268FA354F5B}"/>
              </a:ext>
            </a:extLst>
          </p:cNvPr>
          <p:cNvSpPr>
            <a:spLocks noGrp="1"/>
          </p:cNvSpPr>
          <p:nvPr>
            <p:ph type="dt" sz="half" idx="10"/>
          </p:nvPr>
        </p:nvSpPr>
        <p:spPr/>
        <p:txBody>
          <a:bodyPr/>
          <a:lstStyle/>
          <a:p>
            <a:fld id="{D2A2DEF8-6DBC-4EBA-B8E3-0D64E44F17B6}" type="datetimeFigureOut">
              <a:rPr lang="en-IN" smtClean="0"/>
              <a:t>20-03-2023</a:t>
            </a:fld>
            <a:endParaRPr lang="en-IN"/>
          </a:p>
        </p:txBody>
      </p:sp>
      <p:sp>
        <p:nvSpPr>
          <p:cNvPr id="6" name="Footer Placeholder 5">
            <a:extLst>
              <a:ext uri="{FF2B5EF4-FFF2-40B4-BE49-F238E27FC236}">
                <a16:creationId xmlns:a16="http://schemas.microsoft.com/office/drawing/2014/main" id="{62E5FC32-8E74-D8FF-219F-FA99CE6272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F177C4-9AE4-3763-93B9-E2D531511CD9}"/>
              </a:ext>
            </a:extLst>
          </p:cNvPr>
          <p:cNvSpPr>
            <a:spLocks noGrp="1"/>
          </p:cNvSpPr>
          <p:nvPr>
            <p:ph type="sldNum" sz="quarter" idx="12"/>
          </p:nvPr>
        </p:nvSpPr>
        <p:spPr/>
        <p:txBody>
          <a:bodyPr/>
          <a:lstStyle/>
          <a:p>
            <a:fld id="{AE5184B9-F7DF-4A27-A317-70487C3DE8F3}" type="slidenum">
              <a:rPr lang="en-IN" smtClean="0"/>
              <a:t>‹#›</a:t>
            </a:fld>
            <a:endParaRPr lang="en-IN"/>
          </a:p>
        </p:txBody>
      </p:sp>
    </p:spTree>
    <p:extLst>
      <p:ext uri="{BB962C8B-B14F-4D97-AF65-F5344CB8AC3E}">
        <p14:creationId xmlns:p14="http://schemas.microsoft.com/office/powerpoint/2010/main" val="2723628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04E9-4E9F-6C27-4D01-1EBC9E3C2B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D103928-E364-4816-1B0C-87F6325201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A92C978-0E8D-44AF-A93B-2E60E12318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C1F5CD-2009-48C6-8F00-6BA528FC45FF}"/>
              </a:ext>
            </a:extLst>
          </p:cNvPr>
          <p:cNvSpPr>
            <a:spLocks noGrp="1"/>
          </p:cNvSpPr>
          <p:nvPr>
            <p:ph type="dt" sz="half" idx="10"/>
          </p:nvPr>
        </p:nvSpPr>
        <p:spPr/>
        <p:txBody>
          <a:bodyPr/>
          <a:lstStyle/>
          <a:p>
            <a:fld id="{D2A2DEF8-6DBC-4EBA-B8E3-0D64E44F17B6}" type="datetimeFigureOut">
              <a:rPr lang="en-IN" smtClean="0"/>
              <a:t>20-03-2023</a:t>
            </a:fld>
            <a:endParaRPr lang="en-IN"/>
          </a:p>
        </p:txBody>
      </p:sp>
      <p:sp>
        <p:nvSpPr>
          <p:cNvPr id="6" name="Footer Placeholder 5">
            <a:extLst>
              <a:ext uri="{FF2B5EF4-FFF2-40B4-BE49-F238E27FC236}">
                <a16:creationId xmlns:a16="http://schemas.microsoft.com/office/drawing/2014/main" id="{B57FC2CB-3235-C02E-D9D3-249C8F7112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ADF2A57-2539-AC3C-E485-898AF35E1EC8}"/>
              </a:ext>
            </a:extLst>
          </p:cNvPr>
          <p:cNvSpPr>
            <a:spLocks noGrp="1"/>
          </p:cNvSpPr>
          <p:nvPr>
            <p:ph type="sldNum" sz="quarter" idx="12"/>
          </p:nvPr>
        </p:nvSpPr>
        <p:spPr/>
        <p:txBody>
          <a:bodyPr/>
          <a:lstStyle/>
          <a:p>
            <a:fld id="{AE5184B9-F7DF-4A27-A317-70487C3DE8F3}" type="slidenum">
              <a:rPr lang="en-IN" smtClean="0"/>
              <a:t>‹#›</a:t>
            </a:fld>
            <a:endParaRPr lang="en-IN"/>
          </a:p>
        </p:txBody>
      </p:sp>
    </p:spTree>
    <p:extLst>
      <p:ext uri="{BB962C8B-B14F-4D97-AF65-F5344CB8AC3E}">
        <p14:creationId xmlns:p14="http://schemas.microsoft.com/office/powerpoint/2010/main" val="3648592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9C6362-4251-D8CA-597B-22707E6894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3B07BA2-F3EC-3088-4E81-B10D2B48FD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CE656D-F171-0187-B43D-DDD45D516F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A2DEF8-6DBC-4EBA-B8E3-0D64E44F17B6}" type="datetimeFigureOut">
              <a:rPr lang="en-IN" smtClean="0"/>
              <a:t>20-03-2023</a:t>
            </a:fld>
            <a:endParaRPr lang="en-IN"/>
          </a:p>
        </p:txBody>
      </p:sp>
      <p:sp>
        <p:nvSpPr>
          <p:cNvPr id="5" name="Footer Placeholder 4">
            <a:extLst>
              <a:ext uri="{FF2B5EF4-FFF2-40B4-BE49-F238E27FC236}">
                <a16:creationId xmlns:a16="http://schemas.microsoft.com/office/drawing/2014/main" id="{2B77F854-D4A8-3060-AE49-F2E4EFD8DF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0FE9350-027A-BA57-59ED-FE5B1C7D92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5184B9-F7DF-4A27-A317-70487C3DE8F3}" type="slidenum">
              <a:rPr lang="en-IN" smtClean="0"/>
              <a:t>‹#›</a:t>
            </a:fld>
            <a:endParaRPr lang="en-IN"/>
          </a:p>
        </p:txBody>
      </p:sp>
    </p:spTree>
    <p:extLst>
      <p:ext uri="{BB962C8B-B14F-4D97-AF65-F5344CB8AC3E}">
        <p14:creationId xmlns:p14="http://schemas.microsoft.com/office/powerpoint/2010/main" val="1899069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6" Type="http://schemas.microsoft.com/office/2017/06/relationships/model3d" Target="../media/model3d3.glb"/><Relationship Id="rId5" Type="http://schemas.openxmlformats.org/officeDocument/2006/relationships/image" Target="../media/image2.png"/><Relationship Id="rId4" Type="http://schemas.microsoft.com/office/2017/06/relationships/model3d" Target="../media/model3d2.glb"/><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8203E-BC53-83A4-CDDC-DF1ED2F99584}"/>
              </a:ext>
            </a:extLst>
          </p:cNvPr>
          <p:cNvSpPr>
            <a:spLocks noGrp="1"/>
          </p:cNvSpPr>
          <p:nvPr>
            <p:ph type="title"/>
          </p:nvPr>
        </p:nvSpPr>
        <p:spPr/>
        <p:txBody>
          <a:bodyPr>
            <a:normAutofit/>
          </a:bodyPr>
          <a:lstStyle/>
          <a:p>
            <a:pPr algn="ctr"/>
            <a:r>
              <a:rPr lang="en-IN" sz="3200" b="1" dirty="0">
                <a:solidFill>
                  <a:schemeClr val="accent2"/>
                </a:solidFill>
                <a:latin typeface="+mn-lt"/>
              </a:rPr>
              <a:t>Atliq Hardwares | Consumer Goods Insights</a:t>
            </a:r>
          </a:p>
        </p:txBody>
      </p:sp>
      <mc:AlternateContent xmlns:mc="http://schemas.openxmlformats.org/markup-compatibility/2006">
        <mc:Choice xmlns:am3d="http://schemas.microsoft.com/office/drawing/2017/model3d" Requires="am3d">
          <p:graphicFrame>
            <p:nvGraphicFramePr>
              <p:cNvPr id="4" name="Content Placeholder 3" descr="Desktop Computer">
                <a:extLst>
                  <a:ext uri="{FF2B5EF4-FFF2-40B4-BE49-F238E27FC236}">
                    <a16:creationId xmlns:a16="http://schemas.microsoft.com/office/drawing/2014/main" id="{5B9553FF-E0F5-42C2-4ECC-E2D11785F444}"/>
                  </a:ext>
                </a:extLst>
              </p:cNvPr>
              <p:cNvGraphicFramePr>
                <a:graphicFrameLocks noGrp="1"/>
              </p:cNvGraphicFramePr>
              <p:nvPr>
                <p:ph idx="1"/>
                <p:extLst>
                  <p:ext uri="{D42A27DB-BD31-4B8C-83A1-F6EECF244321}">
                    <p14:modId xmlns:p14="http://schemas.microsoft.com/office/powerpoint/2010/main" val="4046573614"/>
                  </p:ext>
                </p:extLst>
              </p:nvPr>
            </p:nvGraphicFramePr>
            <p:xfrm>
              <a:off x="1233386" y="1643384"/>
              <a:ext cx="3918749" cy="1856427"/>
            </p:xfrm>
            <a:graphic>
              <a:graphicData uri="http://schemas.microsoft.com/office/drawing/2017/model3d">
                <am3d:model3d r:embed="rId2">
                  <am3d:spPr>
                    <a:xfrm>
                      <a:off x="0" y="0"/>
                      <a:ext cx="3918749" cy="1856427"/>
                    </a:xfrm>
                    <a:prstGeom prst="rect">
                      <a:avLst/>
                    </a:prstGeom>
                  </am3d:spPr>
                  <am3d:camera>
                    <am3d:pos x="0" y="0" z="56750500"/>
                    <am3d:up dx="0" dy="36000000" dz="0"/>
                    <am3d:lookAt x="0" y="0" z="0"/>
                    <am3d:perspective fov="2700000"/>
                  </am3d:camera>
                  <am3d:trans>
                    <am3d:meterPerModelUnit n="816613" d="1000000"/>
                    <am3d:preTrans dx="1810862" dy="-8491044" dz="-1525148"/>
                    <am3d:scale>
                      <am3d:sx n="1000000" d="1000000"/>
                      <am3d:sy n="1000000" d="1000000"/>
                      <am3d:sz n="1000000" d="1000000"/>
                    </am3d:scale>
                    <am3d:rot/>
                    <am3d:postTrans dx="0" dy="0" dz="0"/>
                  </am3d:trans>
                  <am3d:raster rName="Office3DRenderer" rVer="16.0.8326">
                    <am3d:blip r:embed="rId3"/>
                  </am3d:raster>
                  <am3d:objViewport viewportSz="43339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Desktop Computer">
                <a:extLst>
                  <a:ext uri="{FF2B5EF4-FFF2-40B4-BE49-F238E27FC236}">
                    <a16:creationId xmlns:a16="http://schemas.microsoft.com/office/drawing/2014/main" id="{5B9553FF-E0F5-42C2-4ECC-E2D11785F444}"/>
                  </a:ext>
                </a:extLst>
              </p:cNvPr>
              <p:cNvPicPr>
                <a:picLocks noGrp="1" noRot="1" noChangeAspect="1" noMove="1" noResize="1" noEditPoints="1" noAdjustHandles="1" noChangeArrowheads="1" noChangeShapeType="1" noCrop="1"/>
              </p:cNvPicPr>
              <p:nvPr/>
            </p:nvPicPr>
            <p:blipFill>
              <a:blip r:embed="rId3"/>
              <a:stretch>
                <a:fillRect/>
              </a:stretch>
            </p:blipFill>
            <p:spPr>
              <a:xfrm>
                <a:off x="1233386" y="1643384"/>
                <a:ext cx="3918749" cy="185642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Computer Mouse">
                <a:extLst>
                  <a:ext uri="{FF2B5EF4-FFF2-40B4-BE49-F238E27FC236}">
                    <a16:creationId xmlns:a16="http://schemas.microsoft.com/office/drawing/2014/main" id="{A27D6AF3-2296-DFB9-344C-212557354041}"/>
                  </a:ext>
                </a:extLst>
              </p:cNvPr>
              <p:cNvGraphicFramePr>
                <a:graphicFrameLocks noChangeAspect="1"/>
              </p:cNvGraphicFramePr>
              <p:nvPr>
                <p:extLst>
                  <p:ext uri="{D42A27DB-BD31-4B8C-83A1-F6EECF244321}">
                    <p14:modId xmlns:p14="http://schemas.microsoft.com/office/powerpoint/2010/main" val="2138782956"/>
                  </p:ext>
                </p:extLst>
              </p:nvPr>
            </p:nvGraphicFramePr>
            <p:xfrm rot="1669246">
              <a:off x="5924977" y="1755679"/>
              <a:ext cx="1702394" cy="4479482"/>
            </p:xfrm>
            <a:graphic>
              <a:graphicData uri="http://schemas.microsoft.com/office/drawing/2017/model3d">
                <am3d:model3d r:embed="rId4">
                  <am3d:spPr>
                    <a:xfrm rot="1669246">
                      <a:off x="0" y="0"/>
                      <a:ext cx="1702394" cy="4479482"/>
                    </a:xfrm>
                    <a:prstGeom prst="rect">
                      <a:avLst/>
                    </a:prstGeom>
                  </am3d:spPr>
                  <am3d:camera>
                    <am3d:pos x="0" y="0" z="55074728"/>
                    <am3d:up dx="0" dy="36000000" dz="0"/>
                    <am3d:lookAt x="0" y="0" z="0"/>
                    <am3d:perspective fov="2700000"/>
                  </am3d:camera>
                  <am3d:trans>
                    <am3d:meterPerModelUnit n="3706396" d="1000000"/>
                    <am3d:preTrans dx="0" dy="-1401642" dz="0"/>
                    <am3d:scale>
                      <am3d:sx n="1000000" d="1000000"/>
                      <am3d:sy n="1000000" d="1000000"/>
                      <am3d:sz n="1000000" d="1000000"/>
                    </am3d:scale>
                    <am3d:rot ax="2751370" ay="1330389" az="1274938"/>
                    <am3d:postTrans dx="0" dy="0" dz="0"/>
                  </am3d:trans>
                  <am3d:raster rName="Office3DRenderer" rVer="16.0.8326">
                    <am3d:blip r:embed="rId5"/>
                  </am3d:raster>
                  <am3d:objViewport viewportSz="53354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Computer Mouse">
                <a:extLst>
                  <a:ext uri="{FF2B5EF4-FFF2-40B4-BE49-F238E27FC236}">
                    <a16:creationId xmlns:a16="http://schemas.microsoft.com/office/drawing/2014/main" id="{A27D6AF3-2296-DFB9-344C-212557354041}"/>
                  </a:ext>
                </a:extLst>
              </p:cNvPr>
              <p:cNvPicPr>
                <a:picLocks noGrp="1" noRot="1" noChangeAspect="1" noMove="1" noResize="1" noEditPoints="1" noAdjustHandles="1" noChangeArrowheads="1" noChangeShapeType="1" noCrop="1"/>
              </p:cNvPicPr>
              <p:nvPr/>
            </p:nvPicPr>
            <p:blipFill>
              <a:blip r:embed="rId5"/>
              <a:stretch>
                <a:fillRect/>
              </a:stretch>
            </p:blipFill>
            <p:spPr>
              <a:xfrm rot="1669246">
                <a:off x="5924977" y="1755679"/>
                <a:ext cx="1702394" cy="447948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Surface Laptop - Burgundy">
                <a:extLst>
                  <a:ext uri="{FF2B5EF4-FFF2-40B4-BE49-F238E27FC236}">
                    <a16:creationId xmlns:a16="http://schemas.microsoft.com/office/drawing/2014/main" id="{9110D296-5456-FB2E-DA32-8E1943390D02}"/>
                  </a:ext>
                </a:extLst>
              </p:cNvPr>
              <p:cNvGraphicFramePr>
                <a:graphicFrameLocks noChangeAspect="1"/>
              </p:cNvGraphicFramePr>
              <p:nvPr>
                <p:extLst>
                  <p:ext uri="{D42A27DB-BD31-4B8C-83A1-F6EECF244321}">
                    <p14:modId xmlns:p14="http://schemas.microsoft.com/office/powerpoint/2010/main" val="3601965036"/>
                  </p:ext>
                </p:extLst>
              </p:nvPr>
            </p:nvGraphicFramePr>
            <p:xfrm>
              <a:off x="7360027" y="1617306"/>
              <a:ext cx="4928632" cy="3046830"/>
            </p:xfrm>
            <a:graphic>
              <a:graphicData uri="http://schemas.microsoft.com/office/drawing/2017/model3d">
                <am3d:model3d r:embed="rId6">
                  <am3d:spPr>
                    <a:xfrm>
                      <a:off x="0" y="0"/>
                      <a:ext cx="4928632" cy="3046830"/>
                    </a:xfrm>
                    <a:prstGeom prst="rect">
                      <a:avLst/>
                    </a:prstGeom>
                  </am3d:spPr>
                  <am3d:camera>
                    <am3d:pos x="0" y="0" z="63892634"/>
                    <am3d:up dx="0" dy="36000000" dz="0"/>
                    <am3d:lookAt x="0" y="0" z="0"/>
                    <am3d:perspective fov="2700000"/>
                  </am3d:camera>
                  <am3d:trans>
                    <am3d:meterPerModelUnit n="2762623" d="1000000"/>
                    <am3d:preTrans dx="336127" dy="-7631894" dz="337023"/>
                    <am3d:scale>
                      <am3d:sx n="1000000" d="1000000"/>
                      <am3d:sy n="1000000" d="1000000"/>
                      <am3d:sz n="1000000" d="1000000"/>
                    </am3d:scale>
                    <am3d:rot ax="722489" ay="-1921476" az="-387220"/>
                    <am3d:postTrans dx="0" dy="0" dz="0"/>
                  </am3d:trans>
                  <am3d:raster rName="Office3DRenderer" rVer="16.0.8326">
                    <am3d:blip r:embed="rId7"/>
                  </am3d:raster>
                  <am3d:objViewport viewportSz="46608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urface Laptop - Burgundy">
                <a:extLst>
                  <a:ext uri="{FF2B5EF4-FFF2-40B4-BE49-F238E27FC236}">
                    <a16:creationId xmlns:a16="http://schemas.microsoft.com/office/drawing/2014/main" id="{9110D296-5456-FB2E-DA32-8E1943390D02}"/>
                  </a:ext>
                </a:extLst>
              </p:cNvPr>
              <p:cNvPicPr>
                <a:picLocks noGrp="1" noRot="1" noChangeAspect="1" noMove="1" noResize="1" noEditPoints="1" noAdjustHandles="1" noChangeArrowheads="1" noChangeShapeType="1" noCrop="1"/>
              </p:cNvPicPr>
              <p:nvPr/>
            </p:nvPicPr>
            <p:blipFill>
              <a:blip r:embed="rId7"/>
              <a:stretch>
                <a:fillRect/>
              </a:stretch>
            </p:blipFill>
            <p:spPr>
              <a:xfrm>
                <a:off x="7360027" y="1617306"/>
                <a:ext cx="4928632" cy="3046830"/>
              </a:xfrm>
              <a:prstGeom prst="rect">
                <a:avLst/>
              </a:prstGeom>
            </p:spPr>
          </p:pic>
        </mc:Fallback>
      </mc:AlternateContent>
      <p:pic>
        <p:nvPicPr>
          <p:cNvPr id="1030" name="Picture 6" descr="Image result for internal hdd images">
            <a:extLst>
              <a:ext uri="{FF2B5EF4-FFF2-40B4-BE49-F238E27FC236}">
                <a16:creationId xmlns:a16="http://schemas.microsoft.com/office/drawing/2014/main" id="{A2603DF5-CBBB-F309-7B65-FD3ABC48BD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637293">
            <a:off x="1927037" y="3924876"/>
            <a:ext cx="18669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9DF3361-EC05-2ED4-9988-218CB0929F38}"/>
              </a:ext>
            </a:extLst>
          </p:cNvPr>
          <p:cNvPicPr>
            <a:picLocks noChangeAspect="1"/>
          </p:cNvPicPr>
          <p:nvPr/>
        </p:nvPicPr>
        <p:blipFill>
          <a:blip r:embed="rId9"/>
          <a:stretch>
            <a:fillRect/>
          </a:stretch>
        </p:blipFill>
        <p:spPr>
          <a:xfrm>
            <a:off x="341164" y="285750"/>
            <a:ext cx="1280813" cy="1206268"/>
          </a:xfrm>
          <a:prstGeom prst="rect">
            <a:avLst/>
          </a:prstGeom>
        </p:spPr>
      </p:pic>
      <p:sp>
        <p:nvSpPr>
          <p:cNvPr id="3" name="Title 1">
            <a:extLst>
              <a:ext uri="{FF2B5EF4-FFF2-40B4-BE49-F238E27FC236}">
                <a16:creationId xmlns:a16="http://schemas.microsoft.com/office/drawing/2014/main" id="{7F35D884-8800-34B5-6BD6-647C1A685AE8}"/>
              </a:ext>
            </a:extLst>
          </p:cNvPr>
          <p:cNvSpPr txBox="1">
            <a:spLocks/>
          </p:cNvSpPr>
          <p:nvPr/>
        </p:nvSpPr>
        <p:spPr>
          <a:xfrm>
            <a:off x="3229947" y="55107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solidFill>
                  <a:schemeClr val="accent2"/>
                </a:solidFill>
                <a:latin typeface="+mn-lt"/>
              </a:rPr>
              <a:t>                           - Presented by Girish-E</a:t>
            </a:r>
          </a:p>
        </p:txBody>
      </p:sp>
    </p:spTree>
    <p:extLst>
      <p:ext uri="{BB962C8B-B14F-4D97-AF65-F5344CB8AC3E}">
        <p14:creationId xmlns:p14="http://schemas.microsoft.com/office/powerpoint/2010/main" val="2190426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CE56-3580-2259-10BF-6890345751BF}"/>
              </a:ext>
            </a:extLst>
          </p:cNvPr>
          <p:cNvSpPr>
            <a:spLocks noGrp="1"/>
          </p:cNvSpPr>
          <p:nvPr>
            <p:ph type="title"/>
          </p:nvPr>
        </p:nvSpPr>
        <p:spPr>
          <a:xfrm>
            <a:off x="838200" y="365125"/>
            <a:ext cx="10515600" cy="721995"/>
          </a:xfrm>
        </p:spPr>
        <p:txBody>
          <a:bodyPr>
            <a:normAutofit/>
          </a:bodyPr>
          <a:lstStyle/>
          <a:p>
            <a:pPr algn="ctr"/>
            <a:r>
              <a:rPr lang="en-IN" sz="2400" b="1" dirty="0">
                <a:solidFill>
                  <a:schemeClr val="accent2"/>
                </a:solidFill>
                <a:latin typeface="+mn-lt"/>
              </a:rPr>
              <a:t>Conversion of output to visual</a:t>
            </a:r>
            <a:endParaRPr lang="en-IN" sz="2400" dirty="0"/>
          </a:p>
        </p:txBody>
      </p:sp>
      <p:sp>
        <p:nvSpPr>
          <p:cNvPr id="3" name="Content Placeholder 2">
            <a:extLst>
              <a:ext uri="{FF2B5EF4-FFF2-40B4-BE49-F238E27FC236}">
                <a16:creationId xmlns:a16="http://schemas.microsoft.com/office/drawing/2014/main" id="{CCB30BC0-9563-DACB-D1EE-AC3BF3F9F5D2}"/>
              </a:ext>
            </a:extLst>
          </p:cNvPr>
          <p:cNvSpPr>
            <a:spLocks noGrp="1"/>
          </p:cNvSpPr>
          <p:nvPr>
            <p:ph idx="1"/>
          </p:nvPr>
        </p:nvSpPr>
        <p:spPr>
          <a:xfrm>
            <a:off x="81280" y="1005840"/>
            <a:ext cx="12029440" cy="5918835"/>
          </a:xfrm>
        </p:spPr>
        <p:txBody>
          <a:bodyPr>
            <a:normAutofit/>
          </a:bodyPr>
          <a:lstStyle/>
          <a:p>
            <a:endParaRPr lang="en-IN" dirty="0"/>
          </a:p>
          <a:p>
            <a:endParaRPr lang="en-IN" dirty="0"/>
          </a:p>
          <a:p>
            <a:endParaRPr lang="en-IN" dirty="0"/>
          </a:p>
          <a:p>
            <a:pPr marL="0" indent="0">
              <a:buNone/>
            </a:pPr>
            <a:r>
              <a:rPr lang="en-IN" dirty="0"/>
              <a:t>                                                              </a:t>
            </a:r>
          </a:p>
          <a:p>
            <a:endParaRPr lang="en-IN" dirty="0"/>
          </a:p>
          <a:p>
            <a:endParaRPr lang="en-IN" dirty="0"/>
          </a:p>
          <a:p>
            <a:endParaRPr lang="en-IN" dirty="0"/>
          </a:p>
          <a:p>
            <a:endParaRPr lang="en-IN" dirty="0"/>
          </a:p>
          <a:p>
            <a:pPr marL="0" indent="0" algn="ctr">
              <a:buNone/>
            </a:pPr>
            <a:r>
              <a:rPr lang="en-IN" sz="2400" b="1" dirty="0">
                <a:solidFill>
                  <a:schemeClr val="accent2"/>
                </a:solidFill>
              </a:rPr>
              <a:t>Insights</a:t>
            </a:r>
          </a:p>
          <a:p>
            <a:pPr marL="0" indent="0" algn="ctr">
              <a:buNone/>
            </a:pPr>
            <a:r>
              <a:rPr lang="en-IN" sz="2400" dirty="0">
                <a:solidFill>
                  <a:schemeClr val="bg1"/>
                </a:solidFill>
              </a:rPr>
              <a:t>Results show that there are maximum products in Notebook as compared to other segments.</a:t>
            </a:r>
            <a:endParaRPr lang="en-IN" sz="2400" b="1" dirty="0">
              <a:solidFill>
                <a:schemeClr val="accent2"/>
              </a:solidFill>
            </a:endParaRPr>
          </a:p>
          <a:p>
            <a:endParaRPr lang="en-IN" dirty="0"/>
          </a:p>
          <a:p>
            <a:endParaRPr lang="en-IN" dirty="0"/>
          </a:p>
          <a:p>
            <a:endParaRPr lang="en-IN" dirty="0"/>
          </a:p>
          <a:p>
            <a:endParaRPr lang="en-IN" dirty="0"/>
          </a:p>
          <a:p>
            <a:endParaRPr lang="en-IN" dirty="0"/>
          </a:p>
        </p:txBody>
      </p:sp>
      <p:sp>
        <p:nvSpPr>
          <p:cNvPr id="17" name="Arrow: Right 16">
            <a:extLst>
              <a:ext uri="{FF2B5EF4-FFF2-40B4-BE49-F238E27FC236}">
                <a16:creationId xmlns:a16="http://schemas.microsoft.com/office/drawing/2014/main" id="{523B803F-E563-1C84-CFC4-234AAEA2AC7A}"/>
              </a:ext>
            </a:extLst>
          </p:cNvPr>
          <p:cNvSpPr/>
          <p:nvPr/>
        </p:nvSpPr>
        <p:spPr>
          <a:xfrm>
            <a:off x="4837750" y="2590800"/>
            <a:ext cx="762000" cy="487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3FFC9630-A43E-A8B9-E59B-E86C838520C6}"/>
              </a:ext>
            </a:extLst>
          </p:cNvPr>
          <p:cNvPicPr>
            <a:picLocks noChangeAspect="1"/>
          </p:cNvPicPr>
          <p:nvPr/>
        </p:nvPicPr>
        <p:blipFill>
          <a:blip r:embed="rId2"/>
          <a:stretch>
            <a:fillRect/>
          </a:stretch>
        </p:blipFill>
        <p:spPr>
          <a:xfrm>
            <a:off x="1342709" y="1969466"/>
            <a:ext cx="2995612" cy="2218028"/>
          </a:xfrm>
          <a:prstGeom prst="rect">
            <a:avLst/>
          </a:prstGeom>
        </p:spPr>
      </p:pic>
      <p:pic>
        <p:nvPicPr>
          <p:cNvPr id="8" name="Picture 7">
            <a:extLst>
              <a:ext uri="{FF2B5EF4-FFF2-40B4-BE49-F238E27FC236}">
                <a16:creationId xmlns:a16="http://schemas.microsoft.com/office/drawing/2014/main" id="{676AAC28-3023-7496-FA2C-38DFD3FC1B58}"/>
              </a:ext>
            </a:extLst>
          </p:cNvPr>
          <p:cNvPicPr>
            <a:picLocks noChangeAspect="1"/>
          </p:cNvPicPr>
          <p:nvPr/>
        </p:nvPicPr>
        <p:blipFill>
          <a:blip r:embed="rId3"/>
          <a:stretch>
            <a:fillRect/>
          </a:stretch>
        </p:blipFill>
        <p:spPr>
          <a:xfrm>
            <a:off x="5859038" y="1543049"/>
            <a:ext cx="6277681" cy="3291211"/>
          </a:xfrm>
          <a:prstGeom prst="rect">
            <a:avLst/>
          </a:prstGeom>
        </p:spPr>
      </p:pic>
    </p:spTree>
    <p:extLst>
      <p:ext uri="{BB962C8B-B14F-4D97-AF65-F5344CB8AC3E}">
        <p14:creationId xmlns:p14="http://schemas.microsoft.com/office/powerpoint/2010/main" val="193683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9E1F2-4230-2E28-65F8-95068CE84D6F}"/>
              </a:ext>
            </a:extLst>
          </p:cNvPr>
          <p:cNvSpPr>
            <a:spLocks noGrp="1"/>
          </p:cNvSpPr>
          <p:nvPr>
            <p:ph type="title"/>
          </p:nvPr>
        </p:nvSpPr>
        <p:spPr>
          <a:xfrm>
            <a:off x="838200" y="365125"/>
            <a:ext cx="10515600" cy="549275"/>
          </a:xfrm>
        </p:spPr>
        <p:txBody>
          <a:bodyPr>
            <a:normAutofit/>
          </a:bodyPr>
          <a:lstStyle/>
          <a:p>
            <a:pPr algn="ctr"/>
            <a:r>
              <a:rPr lang="en-IN" sz="2400" b="1" dirty="0">
                <a:solidFill>
                  <a:schemeClr val="accent2"/>
                </a:solidFill>
                <a:latin typeface="+mn-lt"/>
              </a:rPr>
              <a:t>Yearly Product count segment-wise</a:t>
            </a:r>
          </a:p>
        </p:txBody>
      </p:sp>
      <p:sp>
        <p:nvSpPr>
          <p:cNvPr id="3" name="Content Placeholder 2">
            <a:extLst>
              <a:ext uri="{FF2B5EF4-FFF2-40B4-BE49-F238E27FC236}">
                <a16:creationId xmlns:a16="http://schemas.microsoft.com/office/drawing/2014/main" id="{54BF4067-AA04-9D56-9616-899F868E259C}"/>
              </a:ext>
            </a:extLst>
          </p:cNvPr>
          <p:cNvSpPr>
            <a:spLocks noGrp="1"/>
          </p:cNvSpPr>
          <p:nvPr>
            <p:ph idx="1"/>
          </p:nvPr>
        </p:nvSpPr>
        <p:spPr>
          <a:xfrm>
            <a:off x="76200" y="914400"/>
            <a:ext cx="12115800" cy="5848350"/>
          </a:xfrm>
        </p:spPr>
        <p:txBody>
          <a:bodyPr/>
          <a:lstStyle/>
          <a:p>
            <a:pPr marL="0" indent="0" algn="l">
              <a:buNone/>
            </a:pPr>
            <a:r>
              <a:rPr lang="en-IN" dirty="0">
                <a:solidFill>
                  <a:schemeClr val="bg1"/>
                </a:solidFill>
              </a:rPr>
              <a:t>Question</a:t>
            </a:r>
            <a:r>
              <a:rPr lang="en-IN" sz="3200" dirty="0">
                <a:solidFill>
                  <a:schemeClr val="bg1"/>
                </a:solidFill>
              </a:rPr>
              <a:t> : </a:t>
            </a:r>
            <a:r>
              <a:rPr lang="en-US" sz="2400" b="0" i="0" u="none" strike="noStrike" baseline="0" dirty="0">
                <a:solidFill>
                  <a:schemeClr val="bg1"/>
                </a:solidFill>
                <a:latin typeface="Arial" panose="020B0604020202020204" pitchFamily="34" charset="0"/>
              </a:rPr>
              <a:t>Follow-up: Which segment had the most increase in unique products in 2021 vs 2020? The final output contains these fields, </a:t>
            </a:r>
          </a:p>
          <a:p>
            <a:pPr marL="0" indent="0" algn="l">
              <a:buNone/>
            </a:pPr>
            <a:r>
              <a:rPr lang="en-US" sz="2400" dirty="0">
                <a:solidFill>
                  <a:schemeClr val="bg1"/>
                </a:solidFill>
                <a:latin typeface="Arial" panose="020B0604020202020204" pitchFamily="34" charset="0"/>
              </a:rPr>
              <a:t>                                      </a:t>
            </a:r>
            <a:r>
              <a:rPr lang="en-US" sz="2400" b="0" i="0" u="none" strike="noStrike" baseline="0" dirty="0">
                <a:solidFill>
                  <a:schemeClr val="bg1"/>
                </a:solidFill>
                <a:latin typeface="Arial" panose="020B0604020202020204" pitchFamily="34" charset="0"/>
              </a:rPr>
              <a:t>segment </a:t>
            </a:r>
          </a:p>
          <a:p>
            <a:pPr marL="0" indent="0" algn="l">
              <a:buNone/>
            </a:pPr>
            <a:r>
              <a:rPr lang="en-US" sz="2400" dirty="0">
                <a:solidFill>
                  <a:schemeClr val="bg1"/>
                </a:solidFill>
                <a:latin typeface="Arial" panose="020B0604020202020204" pitchFamily="34" charset="0"/>
              </a:rPr>
              <a:t>                                      </a:t>
            </a:r>
            <a:r>
              <a:rPr lang="en-US" sz="2400" b="0" i="0" u="none" strike="noStrike" baseline="0" dirty="0">
                <a:solidFill>
                  <a:schemeClr val="bg1"/>
                </a:solidFill>
                <a:latin typeface="Arial" panose="020B0604020202020204" pitchFamily="34" charset="0"/>
              </a:rPr>
              <a:t>product_count_2020 </a:t>
            </a:r>
          </a:p>
          <a:p>
            <a:pPr marL="0" indent="0" algn="l">
              <a:buNone/>
            </a:pPr>
            <a:r>
              <a:rPr lang="en-US" sz="2400" dirty="0">
                <a:solidFill>
                  <a:schemeClr val="bg1"/>
                </a:solidFill>
                <a:latin typeface="Arial" panose="020B0604020202020204" pitchFamily="34" charset="0"/>
              </a:rPr>
              <a:t>                                      </a:t>
            </a:r>
            <a:r>
              <a:rPr lang="en-US" sz="2400" b="0" i="0" u="none" strike="noStrike" baseline="0" dirty="0">
                <a:solidFill>
                  <a:schemeClr val="bg1"/>
                </a:solidFill>
                <a:latin typeface="Arial" panose="020B0604020202020204" pitchFamily="34" charset="0"/>
              </a:rPr>
              <a:t>product_count_2021 </a:t>
            </a:r>
          </a:p>
          <a:p>
            <a:pPr marL="0" indent="0" algn="l">
              <a:buNone/>
            </a:pPr>
            <a:r>
              <a:rPr lang="en-US" sz="2400" dirty="0">
                <a:solidFill>
                  <a:schemeClr val="bg1"/>
                </a:solidFill>
                <a:latin typeface="Arial" panose="020B0604020202020204" pitchFamily="34" charset="0"/>
              </a:rPr>
              <a:t>                                      </a:t>
            </a:r>
            <a:r>
              <a:rPr lang="en-US" sz="2400" b="0" i="0" u="none" strike="noStrike" baseline="0" dirty="0">
                <a:solidFill>
                  <a:schemeClr val="bg1"/>
                </a:solidFill>
                <a:latin typeface="Arial" panose="020B0604020202020204" pitchFamily="34" charset="0"/>
              </a:rPr>
              <a:t>difference</a:t>
            </a:r>
          </a:p>
          <a:p>
            <a:pPr marL="0" indent="0" algn="l">
              <a:buNone/>
            </a:pPr>
            <a:endParaRPr lang="en-US" dirty="0">
              <a:solidFill>
                <a:schemeClr val="bg1"/>
              </a:solidFill>
            </a:endParaRPr>
          </a:p>
          <a:p>
            <a:pPr marL="0" indent="0">
              <a:buNone/>
            </a:pPr>
            <a:r>
              <a:rPr lang="en-US" dirty="0">
                <a:solidFill>
                  <a:schemeClr val="bg1"/>
                </a:solidFill>
              </a:rPr>
              <a:t>Output </a:t>
            </a:r>
          </a:p>
          <a:p>
            <a:endParaRPr lang="en-US" sz="1800" dirty="0">
              <a:latin typeface="Arial" panose="020B0604020202020204" pitchFamily="34" charset="0"/>
            </a:endParaRPr>
          </a:p>
          <a:p>
            <a:pPr marL="0" indent="0">
              <a:buNone/>
            </a:pPr>
            <a:r>
              <a:rPr lang="en-US" sz="1800" dirty="0">
                <a:latin typeface="Arial" panose="020B0604020202020204" pitchFamily="34" charset="0"/>
              </a:rPr>
              <a:t> </a:t>
            </a:r>
            <a:endParaRPr lang="en-IN" dirty="0"/>
          </a:p>
        </p:txBody>
      </p:sp>
      <p:pic>
        <p:nvPicPr>
          <p:cNvPr id="6" name="Picture 5">
            <a:extLst>
              <a:ext uri="{FF2B5EF4-FFF2-40B4-BE49-F238E27FC236}">
                <a16:creationId xmlns:a16="http://schemas.microsoft.com/office/drawing/2014/main" id="{31121EC6-F250-3DB1-61E1-B695C8B390F4}"/>
              </a:ext>
            </a:extLst>
          </p:cNvPr>
          <p:cNvPicPr>
            <a:picLocks noChangeAspect="1"/>
          </p:cNvPicPr>
          <p:nvPr/>
        </p:nvPicPr>
        <p:blipFill>
          <a:blip r:embed="rId2"/>
          <a:stretch>
            <a:fillRect/>
          </a:stretch>
        </p:blipFill>
        <p:spPr>
          <a:xfrm>
            <a:off x="2600325" y="4343399"/>
            <a:ext cx="6381750" cy="1895475"/>
          </a:xfrm>
          <a:prstGeom prst="rect">
            <a:avLst/>
          </a:prstGeom>
        </p:spPr>
      </p:pic>
    </p:spTree>
    <p:extLst>
      <p:ext uri="{BB962C8B-B14F-4D97-AF65-F5344CB8AC3E}">
        <p14:creationId xmlns:p14="http://schemas.microsoft.com/office/powerpoint/2010/main" val="984364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CE56-3580-2259-10BF-6890345751BF}"/>
              </a:ext>
            </a:extLst>
          </p:cNvPr>
          <p:cNvSpPr>
            <a:spLocks noGrp="1"/>
          </p:cNvSpPr>
          <p:nvPr>
            <p:ph type="title"/>
          </p:nvPr>
        </p:nvSpPr>
        <p:spPr>
          <a:xfrm>
            <a:off x="838200" y="365125"/>
            <a:ext cx="10515600" cy="430795"/>
          </a:xfrm>
        </p:spPr>
        <p:txBody>
          <a:bodyPr>
            <a:normAutofit/>
          </a:bodyPr>
          <a:lstStyle/>
          <a:p>
            <a:pPr algn="ctr"/>
            <a:r>
              <a:rPr lang="en-IN" sz="2400" b="1" dirty="0">
                <a:solidFill>
                  <a:schemeClr val="accent2"/>
                </a:solidFill>
                <a:latin typeface="+mn-lt"/>
              </a:rPr>
              <a:t>Conversion of output to visual</a:t>
            </a:r>
            <a:endParaRPr lang="en-IN" sz="2400" dirty="0"/>
          </a:p>
        </p:txBody>
      </p:sp>
      <p:sp>
        <p:nvSpPr>
          <p:cNvPr id="3" name="Content Placeholder 2">
            <a:extLst>
              <a:ext uri="{FF2B5EF4-FFF2-40B4-BE49-F238E27FC236}">
                <a16:creationId xmlns:a16="http://schemas.microsoft.com/office/drawing/2014/main" id="{CCB30BC0-9563-DACB-D1EE-AC3BF3F9F5D2}"/>
              </a:ext>
            </a:extLst>
          </p:cNvPr>
          <p:cNvSpPr>
            <a:spLocks noGrp="1"/>
          </p:cNvSpPr>
          <p:nvPr>
            <p:ph idx="1"/>
          </p:nvPr>
        </p:nvSpPr>
        <p:spPr>
          <a:xfrm>
            <a:off x="81280" y="795920"/>
            <a:ext cx="12029440" cy="6128755"/>
          </a:xfrm>
        </p:spPr>
        <p:txBody>
          <a:bodyPr>
            <a:normAutofit lnSpcReduction="10000"/>
          </a:bodyPr>
          <a:lstStyle/>
          <a:p>
            <a:endParaRPr lang="en-IN" dirty="0"/>
          </a:p>
          <a:p>
            <a:endParaRPr lang="en-IN" dirty="0"/>
          </a:p>
          <a:p>
            <a:endParaRPr lang="en-IN" dirty="0"/>
          </a:p>
          <a:p>
            <a:pPr marL="0" indent="0">
              <a:buNone/>
            </a:pPr>
            <a:r>
              <a:rPr lang="en-IN" dirty="0"/>
              <a:t>                                                              </a:t>
            </a:r>
          </a:p>
          <a:p>
            <a:pPr marL="0" indent="0">
              <a:buNone/>
            </a:pPr>
            <a:endParaRPr lang="en-IN" dirty="0"/>
          </a:p>
          <a:p>
            <a:endParaRPr lang="en-IN" dirty="0"/>
          </a:p>
          <a:p>
            <a:pPr marL="0" indent="0">
              <a:buNone/>
            </a:pPr>
            <a:r>
              <a:rPr lang="en-IN" dirty="0"/>
              <a:t>                                                                </a:t>
            </a:r>
          </a:p>
          <a:p>
            <a:endParaRPr lang="en-IN" dirty="0"/>
          </a:p>
          <a:p>
            <a:pPr marL="0" indent="0" algn="ctr">
              <a:buNone/>
            </a:pPr>
            <a:endParaRPr lang="en-IN" sz="2400" b="1" dirty="0">
              <a:solidFill>
                <a:schemeClr val="accent2"/>
              </a:solidFill>
            </a:endParaRPr>
          </a:p>
          <a:p>
            <a:pPr marL="0" indent="0" algn="ctr">
              <a:buNone/>
            </a:pPr>
            <a:endParaRPr lang="en-IN" sz="2400" b="1" dirty="0">
              <a:solidFill>
                <a:schemeClr val="accent2"/>
              </a:solidFill>
            </a:endParaRPr>
          </a:p>
          <a:p>
            <a:pPr marL="0" indent="0" algn="ctr">
              <a:buNone/>
            </a:pPr>
            <a:endParaRPr lang="en-IN" sz="2400" b="1" dirty="0">
              <a:solidFill>
                <a:schemeClr val="accent2"/>
              </a:solidFill>
            </a:endParaRPr>
          </a:p>
          <a:p>
            <a:pPr marL="0" indent="0" algn="ctr">
              <a:buNone/>
            </a:pPr>
            <a:r>
              <a:rPr lang="en-IN" sz="2400" b="1" dirty="0">
                <a:solidFill>
                  <a:schemeClr val="accent2"/>
                </a:solidFill>
              </a:rPr>
              <a:t>Insights</a:t>
            </a:r>
          </a:p>
          <a:p>
            <a:pPr marL="0" indent="0" algn="ctr">
              <a:buNone/>
            </a:pPr>
            <a:r>
              <a:rPr lang="en-IN" sz="2400" dirty="0">
                <a:solidFill>
                  <a:schemeClr val="bg1"/>
                </a:solidFill>
              </a:rPr>
              <a:t>Results show that Atliq Hardwares have introduced new in-demand products in every segment. However, Desktop records 214.29 % increase as compared to other segments.</a:t>
            </a:r>
            <a:endParaRPr lang="en-IN" sz="2400" b="1" dirty="0">
              <a:solidFill>
                <a:schemeClr val="accent2"/>
              </a:solidFill>
            </a:endParaRPr>
          </a:p>
          <a:p>
            <a:endParaRPr lang="en-IN" dirty="0"/>
          </a:p>
          <a:p>
            <a:endParaRPr lang="en-IN" dirty="0"/>
          </a:p>
          <a:p>
            <a:endParaRPr lang="en-IN" dirty="0"/>
          </a:p>
          <a:p>
            <a:endParaRPr lang="en-IN" dirty="0"/>
          </a:p>
          <a:p>
            <a:endParaRPr lang="en-IN" dirty="0"/>
          </a:p>
        </p:txBody>
      </p:sp>
      <p:pic>
        <p:nvPicPr>
          <p:cNvPr id="10" name="Picture 9">
            <a:extLst>
              <a:ext uri="{FF2B5EF4-FFF2-40B4-BE49-F238E27FC236}">
                <a16:creationId xmlns:a16="http://schemas.microsoft.com/office/drawing/2014/main" id="{C355C2DD-DF07-9017-FB1C-FB631B2C3CDB}"/>
              </a:ext>
            </a:extLst>
          </p:cNvPr>
          <p:cNvPicPr>
            <a:picLocks noChangeAspect="1"/>
          </p:cNvPicPr>
          <p:nvPr/>
        </p:nvPicPr>
        <p:blipFill>
          <a:blip r:embed="rId2"/>
          <a:stretch>
            <a:fillRect/>
          </a:stretch>
        </p:blipFill>
        <p:spPr>
          <a:xfrm>
            <a:off x="0" y="1959429"/>
            <a:ext cx="5495731" cy="3023118"/>
          </a:xfrm>
          <a:prstGeom prst="rect">
            <a:avLst/>
          </a:prstGeom>
        </p:spPr>
      </p:pic>
      <p:pic>
        <p:nvPicPr>
          <p:cNvPr id="12" name="Picture 11">
            <a:extLst>
              <a:ext uri="{FF2B5EF4-FFF2-40B4-BE49-F238E27FC236}">
                <a16:creationId xmlns:a16="http://schemas.microsoft.com/office/drawing/2014/main" id="{E6C1E4E3-0852-0AA6-4074-B3D740C5F4B8}"/>
              </a:ext>
            </a:extLst>
          </p:cNvPr>
          <p:cNvPicPr>
            <a:picLocks noChangeAspect="1"/>
          </p:cNvPicPr>
          <p:nvPr/>
        </p:nvPicPr>
        <p:blipFill>
          <a:blip r:embed="rId3"/>
          <a:stretch>
            <a:fillRect/>
          </a:stretch>
        </p:blipFill>
        <p:spPr>
          <a:xfrm>
            <a:off x="6791460" y="3028644"/>
            <a:ext cx="5189047" cy="2781301"/>
          </a:xfrm>
          <a:prstGeom prst="rect">
            <a:avLst/>
          </a:prstGeom>
        </p:spPr>
      </p:pic>
      <p:pic>
        <p:nvPicPr>
          <p:cNvPr id="5" name="Picture 4">
            <a:extLst>
              <a:ext uri="{FF2B5EF4-FFF2-40B4-BE49-F238E27FC236}">
                <a16:creationId xmlns:a16="http://schemas.microsoft.com/office/drawing/2014/main" id="{7043EDF4-8730-59E5-CD96-A55C2CA17927}"/>
              </a:ext>
            </a:extLst>
          </p:cNvPr>
          <p:cNvPicPr>
            <a:picLocks noChangeAspect="1"/>
          </p:cNvPicPr>
          <p:nvPr/>
        </p:nvPicPr>
        <p:blipFill>
          <a:blip r:embed="rId4"/>
          <a:stretch>
            <a:fillRect/>
          </a:stretch>
        </p:blipFill>
        <p:spPr>
          <a:xfrm>
            <a:off x="7850907" y="1106426"/>
            <a:ext cx="2562225" cy="1922218"/>
          </a:xfrm>
          <a:prstGeom prst="rect">
            <a:avLst/>
          </a:prstGeom>
        </p:spPr>
      </p:pic>
      <p:sp>
        <p:nvSpPr>
          <p:cNvPr id="6" name="Arrow: Right 5">
            <a:extLst>
              <a:ext uri="{FF2B5EF4-FFF2-40B4-BE49-F238E27FC236}">
                <a16:creationId xmlns:a16="http://schemas.microsoft.com/office/drawing/2014/main" id="{0D818109-659A-BD3B-1B56-DEB7FA8C34BC}"/>
              </a:ext>
            </a:extLst>
          </p:cNvPr>
          <p:cNvSpPr/>
          <p:nvPr/>
        </p:nvSpPr>
        <p:spPr>
          <a:xfrm>
            <a:off x="5878286" y="3209731"/>
            <a:ext cx="671804" cy="513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4786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9E1F2-4230-2E28-65F8-95068CE84D6F}"/>
              </a:ext>
            </a:extLst>
          </p:cNvPr>
          <p:cNvSpPr>
            <a:spLocks noGrp="1"/>
          </p:cNvSpPr>
          <p:nvPr>
            <p:ph type="title"/>
          </p:nvPr>
        </p:nvSpPr>
        <p:spPr>
          <a:xfrm>
            <a:off x="838200" y="365125"/>
            <a:ext cx="10515600" cy="549275"/>
          </a:xfrm>
        </p:spPr>
        <p:txBody>
          <a:bodyPr>
            <a:normAutofit/>
          </a:bodyPr>
          <a:lstStyle/>
          <a:p>
            <a:pPr algn="ctr"/>
            <a:r>
              <a:rPr lang="en-IN" sz="2400" b="1" dirty="0">
                <a:solidFill>
                  <a:schemeClr val="accent2"/>
                </a:solidFill>
                <a:latin typeface="+mn-lt"/>
              </a:rPr>
              <a:t>Highest and Lowest Manufacturing costs</a:t>
            </a:r>
          </a:p>
        </p:txBody>
      </p:sp>
      <p:sp>
        <p:nvSpPr>
          <p:cNvPr id="3" name="Content Placeholder 2">
            <a:extLst>
              <a:ext uri="{FF2B5EF4-FFF2-40B4-BE49-F238E27FC236}">
                <a16:creationId xmlns:a16="http://schemas.microsoft.com/office/drawing/2014/main" id="{54BF4067-AA04-9D56-9616-899F868E259C}"/>
              </a:ext>
            </a:extLst>
          </p:cNvPr>
          <p:cNvSpPr>
            <a:spLocks noGrp="1"/>
          </p:cNvSpPr>
          <p:nvPr>
            <p:ph idx="1"/>
          </p:nvPr>
        </p:nvSpPr>
        <p:spPr>
          <a:xfrm>
            <a:off x="76200" y="914400"/>
            <a:ext cx="12115800" cy="5848350"/>
          </a:xfrm>
        </p:spPr>
        <p:txBody>
          <a:bodyPr/>
          <a:lstStyle/>
          <a:p>
            <a:pPr marL="0" indent="0" algn="l">
              <a:buNone/>
            </a:pPr>
            <a:r>
              <a:rPr lang="en-IN" dirty="0">
                <a:solidFill>
                  <a:schemeClr val="bg1"/>
                </a:solidFill>
              </a:rPr>
              <a:t>Question</a:t>
            </a:r>
            <a:r>
              <a:rPr lang="en-IN" sz="3200" dirty="0">
                <a:solidFill>
                  <a:schemeClr val="bg1"/>
                </a:solidFill>
              </a:rPr>
              <a:t> : </a:t>
            </a:r>
            <a:r>
              <a:rPr lang="en-US" sz="2400" b="0" i="0" u="none" strike="noStrike" baseline="0" dirty="0">
                <a:solidFill>
                  <a:schemeClr val="bg1"/>
                </a:solidFill>
              </a:rPr>
              <a:t>Get the products that have the highest and lowest manufacturing costs. The final output should contain these fields, </a:t>
            </a:r>
          </a:p>
          <a:p>
            <a:pPr marL="0" indent="0" algn="l">
              <a:buNone/>
            </a:pPr>
            <a:r>
              <a:rPr lang="en-US" sz="2400" dirty="0">
                <a:solidFill>
                  <a:schemeClr val="bg1"/>
                </a:solidFill>
              </a:rPr>
              <a:t>                                     </a:t>
            </a:r>
            <a:r>
              <a:rPr lang="en-US" sz="2400" b="0" i="0" u="none" strike="noStrike" baseline="0" dirty="0">
                <a:solidFill>
                  <a:schemeClr val="bg1"/>
                </a:solidFill>
              </a:rPr>
              <a:t>product_code </a:t>
            </a:r>
          </a:p>
          <a:p>
            <a:pPr marL="0" indent="0" algn="l">
              <a:buNone/>
            </a:pPr>
            <a:r>
              <a:rPr lang="en-US" sz="2400" dirty="0">
                <a:solidFill>
                  <a:schemeClr val="bg1"/>
                </a:solidFill>
              </a:rPr>
              <a:t>                                     </a:t>
            </a:r>
            <a:r>
              <a:rPr lang="en-US" sz="2400" b="0" i="0" u="none" strike="noStrike" baseline="0" dirty="0">
                <a:solidFill>
                  <a:schemeClr val="bg1"/>
                </a:solidFill>
              </a:rPr>
              <a:t>product </a:t>
            </a:r>
          </a:p>
          <a:p>
            <a:pPr marL="0" indent="0" algn="l">
              <a:buNone/>
            </a:pPr>
            <a:r>
              <a:rPr lang="en-US" sz="2400" dirty="0">
                <a:solidFill>
                  <a:schemeClr val="bg1"/>
                </a:solidFill>
              </a:rPr>
              <a:t>                                     </a:t>
            </a:r>
            <a:r>
              <a:rPr lang="en-US" sz="2400" b="0" i="0" u="none" strike="noStrike" baseline="0" dirty="0">
                <a:solidFill>
                  <a:schemeClr val="bg1"/>
                </a:solidFill>
              </a:rPr>
              <a:t>manufacturing_cost </a:t>
            </a:r>
            <a:endParaRPr lang="en-US" sz="3600" dirty="0">
              <a:solidFill>
                <a:schemeClr val="bg1"/>
              </a:solidFill>
            </a:endParaRPr>
          </a:p>
          <a:p>
            <a:pPr marL="0" indent="0">
              <a:buNone/>
            </a:pPr>
            <a:r>
              <a:rPr lang="en-US" dirty="0">
                <a:solidFill>
                  <a:schemeClr val="bg1"/>
                </a:solidFill>
              </a:rPr>
              <a:t>Output </a:t>
            </a:r>
          </a:p>
          <a:p>
            <a:endParaRPr lang="en-US" sz="1800" dirty="0">
              <a:latin typeface="Arial" panose="020B0604020202020204" pitchFamily="34" charset="0"/>
            </a:endParaRPr>
          </a:p>
          <a:p>
            <a:pPr marL="0" indent="0">
              <a:buNone/>
            </a:pPr>
            <a:r>
              <a:rPr lang="en-US" sz="1800" dirty="0">
                <a:latin typeface="Arial" panose="020B0604020202020204" pitchFamily="34" charset="0"/>
              </a:rPr>
              <a:t> </a:t>
            </a:r>
            <a:endParaRPr lang="en-IN" dirty="0"/>
          </a:p>
        </p:txBody>
      </p:sp>
      <p:pic>
        <p:nvPicPr>
          <p:cNvPr id="5" name="Picture 4">
            <a:extLst>
              <a:ext uri="{FF2B5EF4-FFF2-40B4-BE49-F238E27FC236}">
                <a16:creationId xmlns:a16="http://schemas.microsoft.com/office/drawing/2014/main" id="{2D2045B4-23CD-B54F-7E19-78CCDD08CE24}"/>
              </a:ext>
            </a:extLst>
          </p:cNvPr>
          <p:cNvPicPr>
            <a:picLocks noChangeAspect="1"/>
          </p:cNvPicPr>
          <p:nvPr/>
        </p:nvPicPr>
        <p:blipFill>
          <a:blip r:embed="rId2"/>
          <a:stretch>
            <a:fillRect/>
          </a:stretch>
        </p:blipFill>
        <p:spPr>
          <a:xfrm>
            <a:off x="3328987" y="4348162"/>
            <a:ext cx="4433888" cy="1062038"/>
          </a:xfrm>
          <a:prstGeom prst="rect">
            <a:avLst/>
          </a:prstGeom>
        </p:spPr>
      </p:pic>
    </p:spTree>
    <p:extLst>
      <p:ext uri="{BB962C8B-B14F-4D97-AF65-F5344CB8AC3E}">
        <p14:creationId xmlns:p14="http://schemas.microsoft.com/office/powerpoint/2010/main" val="2790509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CE56-3580-2259-10BF-6890345751BF}"/>
              </a:ext>
            </a:extLst>
          </p:cNvPr>
          <p:cNvSpPr>
            <a:spLocks noGrp="1"/>
          </p:cNvSpPr>
          <p:nvPr>
            <p:ph type="title"/>
          </p:nvPr>
        </p:nvSpPr>
        <p:spPr>
          <a:xfrm>
            <a:off x="838200" y="365125"/>
            <a:ext cx="10515600" cy="721995"/>
          </a:xfrm>
        </p:spPr>
        <p:txBody>
          <a:bodyPr>
            <a:normAutofit/>
          </a:bodyPr>
          <a:lstStyle/>
          <a:p>
            <a:pPr algn="ctr"/>
            <a:r>
              <a:rPr lang="en-IN" sz="2400" b="1" dirty="0">
                <a:solidFill>
                  <a:schemeClr val="accent2"/>
                </a:solidFill>
                <a:latin typeface="+mn-lt"/>
              </a:rPr>
              <a:t>Conversion of output to visual</a:t>
            </a:r>
            <a:endParaRPr lang="en-IN" sz="2400" dirty="0"/>
          </a:p>
        </p:txBody>
      </p:sp>
      <p:sp>
        <p:nvSpPr>
          <p:cNvPr id="3" name="Content Placeholder 2">
            <a:extLst>
              <a:ext uri="{FF2B5EF4-FFF2-40B4-BE49-F238E27FC236}">
                <a16:creationId xmlns:a16="http://schemas.microsoft.com/office/drawing/2014/main" id="{CCB30BC0-9563-DACB-D1EE-AC3BF3F9F5D2}"/>
              </a:ext>
            </a:extLst>
          </p:cNvPr>
          <p:cNvSpPr>
            <a:spLocks noGrp="1"/>
          </p:cNvSpPr>
          <p:nvPr>
            <p:ph idx="1"/>
          </p:nvPr>
        </p:nvSpPr>
        <p:spPr>
          <a:xfrm>
            <a:off x="81280" y="1005840"/>
            <a:ext cx="12029440" cy="5918835"/>
          </a:xfrm>
        </p:spPr>
        <p:txBody>
          <a:bodyPr>
            <a:normAutofit/>
          </a:bodyPr>
          <a:lstStyle/>
          <a:p>
            <a:endParaRPr lang="en-IN" dirty="0"/>
          </a:p>
          <a:p>
            <a:endParaRPr lang="en-IN" dirty="0"/>
          </a:p>
          <a:p>
            <a:endParaRPr lang="en-IN" dirty="0"/>
          </a:p>
          <a:p>
            <a:pPr marL="0" indent="0">
              <a:buNone/>
            </a:pPr>
            <a:r>
              <a:rPr lang="en-IN" dirty="0"/>
              <a:t>                                                              </a:t>
            </a:r>
          </a:p>
          <a:p>
            <a:endParaRPr lang="en-IN" dirty="0"/>
          </a:p>
          <a:p>
            <a:endParaRPr lang="en-IN" dirty="0"/>
          </a:p>
          <a:p>
            <a:endParaRPr lang="en-IN" dirty="0"/>
          </a:p>
          <a:p>
            <a:endParaRPr lang="en-IN" dirty="0"/>
          </a:p>
          <a:p>
            <a:pPr marL="0" indent="0" algn="ctr">
              <a:buNone/>
            </a:pPr>
            <a:r>
              <a:rPr lang="en-IN" sz="2400" b="1" dirty="0">
                <a:solidFill>
                  <a:schemeClr val="accent2"/>
                </a:solidFill>
              </a:rPr>
              <a:t>Insights</a:t>
            </a:r>
          </a:p>
          <a:p>
            <a:pPr marL="0" indent="0" algn="ctr">
              <a:buNone/>
            </a:pPr>
            <a:r>
              <a:rPr lang="en-IN" sz="2400" dirty="0">
                <a:solidFill>
                  <a:schemeClr val="bg1"/>
                </a:solidFill>
              </a:rPr>
              <a:t>Results show that Product # AQ HOME Allin 1 Gen 2(Personal Desktop) has maximum manufacturing cost and Product # AQ Master wired x 1 Ms(Mouse) has minimum manufacturing cost.</a:t>
            </a:r>
            <a:endParaRPr lang="en-IN" sz="2400" b="1" dirty="0">
              <a:solidFill>
                <a:schemeClr val="accent2"/>
              </a:solidFill>
            </a:endParaRPr>
          </a:p>
          <a:p>
            <a:endParaRPr lang="en-IN" dirty="0"/>
          </a:p>
          <a:p>
            <a:endParaRPr lang="en-IN" dirty="0"/>
          </a:p>
          <a:p>
            <a:endParaRPr lang="en-IN" dirty="0"/>
          </a:p>
          <a:p>
            <a:endParaRPr lang="en-IN" dirty="0"/>
          </a:p>
          <a:p>
            <a:endParaRPr lang="en-IN" dirty="0"/>
          </a:p>
        </p:txBody>
      </p:sp>
      <p:sp>
        <p:nvSpPr>
          <p:cNvPr id="17" name="Arrow: Right 16">
            <a:extLst>
              <a:ext uri="{FF2B5EF4-FFF2-40B4-BE49-F238E27FC236}">
                <a16:creationId xmlns:a16="http://schemas.microsoft.com/office/drawing/2014/main" id="{523B803F-E563-1C84-CFC4-234AAEA2AC7A}"/>
              </a:ext>
            </a:extLst>
          </p:cNvPr>
          <p:cNvSpPr/>
          <p:nvPr/>
        </p:nvSpPr>
        <p:spPr>
          <a:xfrm>
            <a:off x="4837750" y="2590800"/>
            <a:ext cx="762000" cy="487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A9682954-8B7C-A0A4-30FD-9864A70ED402}"/>
              </a:ext>
            </a:extLst>
          </p:cNvPr>
          <p:cNvPicPr>
            <a:picLocks noChangeAspect="1"/>
          </p:cNvPicPr>
          <p:nvPr/>
        </p:nvPicPr>
        <p:blipFill>
          <a:blip r:embed="rId2"/>
          <a:stretch>
            <a:fillRect/>
          </a:stretch>
        </p:blipFill>
        <p:spPr>
          <a:xfrm>
            <a:off x="274218" y="2366962"/>
            <a:ext cx="4433888" cy="1062038"/>
          </a:xfrm>
          <a:prstGeom prst="rect">
            <a:avLst/>
          </a:prstGeom>
        </p:spPr>
      </p:pic>
      <p:pic>
        <p:nvPicPr>
          <p:cNvPr id="7" name="Picture 6">
            <a:extLst>
              <a:ext uri="{FF2B5EF4-FFF2-40B4-BE49-F238E27FC236}">
                <a16:creationId xmlns:a16="http://schemas.microsoft.com/office/drawing/2014/main" id="{D1C7D596-74D0-598C-F9C4-0CF1E4F03954}"/>
              </a:ext>
            </a:extLst>
          </p:cNvPr>
          <p:cNvPicPr>
            <a:picLocks noChangeAspect="1"/>
          </p:cNvPicPr>
          <p:nvPr/>
        </p:nvPicPr>
        <p:blipFill>
          <a:blip r:embed="rId3"/>
          <a:stretch>
            <a:fillRect/>
          </a:stretch>
        </p:blipFill>
        <p:spPr>
          <a:xfrm>
            <a:off x="5836007" y="1283801"/>
            <a:ext cx="6129400" cy="3589357"/>
          </a:xfrm>
          <a:prstGeom prst="rect">
            <a:avLst/>
          </a:prstGeom>
        </p:spPr>
      </p:pic>
    </p:spTree>
    <p:extLst>
      <p:ext uri="{BB962C8B-B14F-4D97-AF65-F5344CB8AC3E}">
        <p14:creationId xmlns:p14="http://schemas.microsoft.com/office/powerpoint/2010/main" val="440314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9E1F2-4230-2E28-65F8-95068CE84D6F}"/>
              </a:ext>
            </a:extLst>
          </p:cNvPr>
          <p:cNvSpPr>
            <a:spLocks noGrp="1"/>
          </p:cNvSpPr>
          <p:nvPr>
            <p:ph type="title"/>
          </p:nvPr>
        </p:nvSpPr>
        <p:spPr>
          <a:xfrm>
            <a:off x="838200" y="365125"/>
            <a:ext cx="10515600" cy="549275"/>
          </a:xfrm>
        </p:spPr>
        <p:txBody>
          <a:bodyPr>
            <a:normAutofit/>
          </a:bodyPr>
          <a:lstStyle/>
          <a:p>
            <a:pPr algn="ctr"/>
            <a:r>
              <a:rPr lang="en-IN" sz="2400" b="1" dirty="0">
                <a:solidFill>
                  <a:schemeClr val="accent2"/>
                </a:solidFill>
                <a:latin typeface="+mn-lt"/>
              </a:rPr>
              <a:t>Top 5 customers in Indian Market</a:t>
            </a:r>
          </a:p>
        </p:txBody>
      </p:sp>
      <p:sp>
        <p:nvSpPr>
          <p:cNvPr id="3" name="Content Placeholder 2">
            <a:extLst>
              <a:ext uri="{FF2B5EF4-FFF2-40B4-BE49-F238E27FC236}">
                <a16:creationId xmlns:a16="http://schemas.microsoft.com/office/drawing/2014/main" id="{54BF4067-AA04-9D56-9616-899F868E259C}"/>
              </a:ext>
            </a:extLst>
          </p:cNvPr>
          <p:cNvSpPr>
            <a:spLocks noGrp="1"/>
          </p:cNvSpPr>
          <p:nvPr>
            <p:ph idx="1"/>
          </p:nvPr>
        </p:nvSpPr>
        <p:spPr>
          <a:xfrm>
            <a:off x="76200" y="914400"/>
            <a:ext cx="12115800" cy="5848350"/>
          </a:xfrm>
        </p:spPr>
        <p:txBody>
          <a:bodyPr/>
          <a:lstStyle/>
          <a:p>
            <a:pPr marL="0" indent="0" algn="l">
              <a:buNone/>
            </a:pPr>
            <a:r>
              <a:rPr lang="en-IN" dirty="0">
                <a:solidFill>
                  <a:schemeClr val="bg1"/>
                </a:solidFill>
              </a:rPr>
              <a:t>Question</a:t>
            </a:r>
            <a:r>
              <a:rPr lang="en-IN" sz="3200" dirty="0">
                <a:solidFill>
                  <a:schemeClr val="bg1"/>
                </a:solidFill>
              </a:rPr>
              <a:t> : </a:t>
            </a:r>
            <a:r>
              <a:rPr lang="en-US" sz="2400" b="0" i="0" u="none" strike="noStrike" baseline="0" dirty="0">
                <a:solidFill>
                  <a:schemeClr val="bg1"/>
                </a:solidFill>
              </a:rPr>
              <a:t>Generate a report which contains the top 5 customers who received an average high pre_invoice_discount_pct for the fiscal year 2021 and in the Indian market. The final output contains these fields, </a:t>
            </a:r>
          </a:p>
          <a:p>
            <a:pPr marL="0" indent="0" algn="l">
              <a:buNone/>
            </a:pPr>
            <a:r>
              <a:rPr lang="en-US" sz="2400" dirty="0">
                <a:solidFill>
                  <a:schemeClr val="bg1"/>
                </a:solidFill>
              </a:rPr>
              <a:t>			</a:t>
            </a:r>
            <a:r>
              <a:rPr lang="en-US" sz="2400" b="0" i="0" u="none" strike="noStrike" baseline="0" dirty="0" err="1">
                <a:solidFill>
                  <a:schemeClr val="bg1"/>
                </a:solidFill>
              </a:rPr>
              <a:t>customer_code</a:t>
            </a:r>
            <a:r>
              <a:rPr lang="en-US" sz="2400" b="0" i="0" u="none" strike="noStrike" baseline="0" dirty="0">
                <a:solidFill>
                  <a:schemeClr val="bg1"/>
                </a:solidFill>
              </a:rPr>
              <a:t> </a:t>
            </a:r>
          </a:p>
          <a:p>
            <a:pPr marL="0" indent="0" algn="l">
              <a:buNone/>
            </a:pPr>
            <a:r>
              <a:rPr lang="en-US" sz="2400" dirty="0">
                <a:solidFill>
                  <a:schemeClr val="bg1"/>
                </a:solidFill>
              </a:rPr>
              <a:t>			</a:t>
            </a:r>
            <a:r>
              <a:rPr lang="en-US" sz="2400" b="0" i="0" u="none" strike="noStrike" baseline="0" dirty="0">
                <a:solidFill>
                  <a:schemeClr val="bg1"/>
                </a:solidFill>
              </a:rPr>
              <a:t>customer </a:t>
            </a:r>
          </a:p>
          <a:p>
            <a:pPr marL="0" indent="0" algn="l">
              <a:buNone/>
            </a:pPr>
            <a:r>
              <a:rPr lang="en-US" sz="2400" dirty="0">
                <a:solidFill>
                  <a:schemeClr val="bg1"/>
                </a:solidFill>
              </a:rPr>
              <a:t>			</a:t>
            </a:r>
            <a:r>
              <a:rPr lang="en-US" sz="2400" b="0" i="0" u="none" strike="noStrike" baseline="0" dirty="0" err="1">
                <a:solidFill>
                  <a:schemeClr val="bg1"/>
                </a:solidFill>
              </a:rPr>
              <a:t>average_discount_percentage</a:t>
            </a:r>
            <a:r>
              <a:rPr lang="en-US" sz="2400" b="0" i="0" u="none" strike="noStrike" baseline="0" dirty="0">
                <a:solidFill>
                  <a:schemeClr val="bg1"/>
                </a:solidFill>
              </a:rPr>
              <a:t> </a:t>
            </a:r>
          </a:p>
          <a:p>
            <a:endParaRPr lang="en-US" sz="1800" dirty="0">
              <a:solidFill>
                <a:schemeClr val="bg1"/>
              </a:solidFill>
              <a:latin typeface="Arial" panose="020B0604020202020204" pitchFamily="34" charset="0"/>
            </a:endParaRPr>
          </a:p>
          <a:p>
            <a:pPr marL="0" indent="0">
              <a:buNone/>
            </a:pPr>
            <a:r>
              <a:rPr lang="en-US" dirty="0">
                <a:solidFill>
                  <a:schemeClr val="bg1"/>
                </a:solidFill>
              </a:rPr>
              <a:t>Output </a:t>
            </a:r>
          </a:p>
          <a:p>
            <a:endParaRPr lang="en-US" sz="1800" dirty="0">
              <a:latin typeface="Arial" panose="020B0604020202020204" pitchFamily="34" charset="0"/>
            </a:endParaRPr>
          </a:p>
          <a:p>
            <a:pPr marL="0" indent="0">
              <a:buNone/>
            </a:pPr>
            <a:r>
              <a:rPr lang="en-US" sz="1800" dirty="0">
                <a:latin typeface="Arial" panose="020B0604020202020204" pitchFamily="34" charset="0"/>
              </a:rPr>
              <a:t> </a:t>
            </a:r>
            <a:endParaRPr lang="en-IN" dirty="0"/>
          </a:p>
        </p:txBody>
      </p:sp>
      <p:pic>
        <p:nvPicPr>
          <p:cNvPr id="6" name="Picture 5">
            <a:extLst>
              <a:ext uri="{FF2B5EF4-FFF2-40B4-BE49-F238E27FC236}">
                <a16:creationId xmlns:a16="http://schemas.microsoft.com/office/drawing/2014/main" id="{1D181ECA-C10E-272C-1742-2FA3E6B74559}"/>
              </a:ext>
            </a:extLst>
          </p:cNvPr>
          <p:cNvPicPr>
            <a:picLocks noChangeAspect="1"/>
          </p:cNvPicPr>
          <p:nvPr/>
        </p:nvPicPr>
        <p:blipFill>
          <a:blip r:embed="rId2"/>
          <a:stretch>
            <a:fillRect/>
          </a:stretch>
        </p:blipFill>
        <p:spPr>
          <a:xfrm>
            <a:off x="2867025" y="4352924"/>
            <a:ext cx="4914900" cy="1871155"/>
          </a:xfrm>
          <a:prstGeom prst="rect">
            <a:avLst/>
          </a:prstGeom>
        </p:spPr>
      </p:pic>
    </p:spTree>
    <p:extLst>
      <p:ext uri="{BB962C8B-B14F-4D97-AF65-F5344CB8AC3E}">
        <p14:creationId xmlns:p14="http://schemas.microsoft.com/office/powerpoint/2010/main" val="1255027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CE56-3580-2259-10BF-6890345751BF}"/>
              </a:ext>
            </a:extLst>
          </p:cNvPr>
          <p:cNvSpPr>
            <a:spLocks noGrp="1"/>
          </p:cNvSpPr>
          <p:nvPr>
            <p:ph type="title"/>
          </p:nvPr>
        </p:nvSpPr>
        <p:spPr>
          <a:xfrm>
            <a:off x="838200" y="365125"/>
            <a:ext cx="10515600" cy="721995"/>
          </a:xfrm>
        </p:spPr>
        <p:txBody>
          <a:bodyPr>
            <a:normAutofit/>
          </a:bodyPr>
          <a:lstStyle/>
          <a:p>
            <a:pPr algn="ctr"/>
            <a:r>
              <a:rPr lang="en-IN" sz="2400" b="1" dirty="0">
                <a:solidFill>
                  <a:schemeClr val="accent2"/>
                </a:solidFill>
                <a:latin typeface="+mn-lt"/>
              </a:rPr>
              <a:t>Conversion of output to visual</a:t>
            </a:r>
            <a:endParaRPr lang="en-IN" sz="2400" dirty="0"/>
          </a:p>
        </p:txBody>
      </p:sp>
      <p:sp>
        <p:nvSpPr>
          <p:cNvPr id="3" name="Content Placeholder 2">
            <a:extLst>
              <a:ext uri="{FF2B5EF4-FFF2-40B4-BE49-F238E27FC236}">
                <a16:creationId xmlns:a16="http://schemas.microsoft.com/office/drawing/2014/main" id="{CCB30BC0-9563-DACB-D1EE-AC3BF3F9F5D2}"/>
              </a:ext>
            </a:extLst>
          </p:cNvPr>
          <p:cNvSpPr>
            <a:spLocks noGrp="1"/>
          </p:cNvSpPr>
          <p:nvPr>
            <p:ph idx="1"/>
          </p:nvPr>
        </p:nvSpPr>
        <p:spPr>
          <a:xfrm>
            <a:off x="81280" y="1005840"/>
            <a:ext cx="12029440" cy="5918835"/>
          </a:xfrm>
        </p:spPr>
        <p:txBody>
          <a:bodyPr>
            <a:normAutofit/>
          </a:bodyPr>
          <a:lstStyle/>
          <a:p>
            <a:endParaRPr lang="en-IN" dirty="0"/>
          </a:p>
          <a:p>
            <a:endParaRPr lang="en-IN" dirty="0"/>
          </a:p>
          <a:p>
            <a:endParaRPr lang="en-IN" dirty="0"/>
          </a:p>
          <a:p>
            <a:pPr marL="0" indent="0">
              <a:buNone/>
            </a:pPr>
            <a:r>
              <a:rPr lang="en-IN" dirty="0"/>
              <a:t>                                                              </a:t>
            </a:r>
          </a:p>
          <a:p>
            <a:endParaRPr lang="en-IN" dirty="0"/>
          </a:p>
          <a:p>
            <a:endParaRPr lang="en-IN" dirty="0"/>
          </a:p>
          <a:p>
            <a:endParaRPr lang="en-IN" dirty="0"/>
          </a:p>
          <a:p>
            <a:endParaRPr lang="en-IN" dirty="0"/>
          </a:p>
          <a:p>
            <a:pPr marL="0" indent="0" algn="ctr">
              <a:buNone/>
            </a:pPr>
            <a:r>
              <a:rPr lang="en-IN" sz="2400" b="1" dirty="0">
                <a:solidFill>
                  <a:schemeClr val="accent2"/>
                </a:solidFill>
              </a:rPr>
              <a:t>Insights</a:t>
            </a:r>
          </a:p>
          <a:p>
            <a:pPr marL="0" indent="0" algn="ctr">
              <a:buNone/>
            </a:pPr>
            <a:r>
              <a:rPr lang="en-IN" sz="2400" dirty="0">
                <a:solidFill>
                  <a:schemeClr val="bg1"/>
                </a:solidFill>
              </a:rPr>
              <a:t>Results show that Flipkart tops the Indian customer market of Atliq Hardwares with 0.3083% discount.</a:t>
            </a:r>
            <a:endParaRPr lang="en-IN" dirty="0"/>
          </a:p>
          <a:p>
            <a:endParaRPr lang="en-IN" dirty="0"/>
          </a:p>
          <a:p>
            <a:endParaRPr lang="en-IN" dirty="0"/>
          </a:p>
          <a:p>
            <a:endParaRPr lang="en-IN" dirty="0"/>
          </a:p>
          <a:p>
            <a:endParaRPr lang="en-IN" dirty="0"/>
          </a:p>
        </p:txBody>
      </p:sp>
      <p:sp>
        <p:nvSpPr>
          <p:cNvPr id="17" name="Arrow: Right 16">
            <a:extLst>
              <a:ext uri="{FF2B5EF4-FFF2-40B4-BE49-F238E27FC236}">
                <a16:creationId xmlns:a16="http://schemas.microsoft.com/office/drawing/2014/main" id="{523B803F-E563-1C84-CFC4-234AAEA2AC7A}"/>
              </a:ext>
            </a:extLst>
          </p:cNvPr>
          <p:cNvSpPr/>
          <p:nvPr/>
        </p:nvSpPr>
        <p:spPr>
          <a:xfrm>
            <a:off x="4837750" y="2590800"/>
            <a:ext cx="762000" cy="487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37D5C84D-A804-DBB4-ABEF-6734ADAD079F}"/>
              </a:ext>
            </a:extLst>
          </p:cNvPr>
          <p:cNvPicPr>
            <a:picLocks noChangeAspect="1"/>
          </p:cNvPicPr>
          <p:nvPr/>
        </p:nvPicPr>
        <p:blipFill>
          <a:blip r:embed="rId2"/>
          <a:stretch>
            <a:fillRect/>
          </a:stretch>
        </p:blipFill>
        <p:spPr>
          <a:xfrm>
            <a:off x="81280" y="1908366"/>
            <a:ext cx="4611157" cy="1871155"/>
          </a:xfrm>
          <a:prstGeom prst="rect">
            <a:avLst/>
          </a:prstGeom>
        </p:spPr>
      </p:pic>
      <p:pic>
        <p:nvPicPr>
          <p:cNvPr id="8" name="Picture 7">
            <a:extLst>
              <a:ext uri="{FF2B5EF4-FFF2-40B4-BE49-F238E27FC236}">
                <a16:creationId xmlns:a16="http://schemas.microsoft.com/office/drawing/2014/main" id="{5C60A509-86B9-3E7B-148C-114DC2AC1F6E}"/>
              </a:ext>
            </a:extLst>
          </p:cNvPr>
          <p:cNvPicPr>
            <a:picLocks noChangeAspect="1"/>
          </p:cNvPicPr>
          <p:nvPr/>
        </p:nvPicPr>
        <p:blipFill>
          <a:blip r:embed="rId3"/>
          <a:stretch>
            <a:fillRect/>
          </a:stretch>
        </p:blipFill>
        <p:spPr>
          <a:xfrm>
            <a:off x="5745063" y="1414123"/>
            <a:ext cx="6388486" cy="3328714"/>
          </a:xfrm>
          <a:prstGeom prst="rect">
            <a:avLst/>
          </a:prstGeom>
        </p:spPr>
      </p:pic>
    </p:spTree>
    <p:extLst>
      <p:ext uri="{BB962C8B-B14F-4D97-AF65-F5344CB8AC3E}">
        <p14:creationId xmlns:p14="http://schemas.microsoft.com/office/powerpoint/2010/main" val="3850457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9E1F2-4230-2E28-65F8-95068CE84D6F}"/>
              </a:ext>
            </a:extLst>
          </p:cNvPr>
          <p:cNvSpPr>
            <a:spLocks noGrp="1"/>
          </p:cNvSpPr>
          <p:nvPr>
            <p:ph type="title"/>
          </p:nvPr>
        </p:nvSpPr>
        <p:spPr>
          <a:xfrm>
            <a:off x="838200" y="365125"/>
            <a:ext cx="10515600" cy="549275"/>
          </a:xfrm>
        </p:spPr>
        <p:txBody>
          <a:bodyPr>
            <a:normAutofit/>
          </a:bodyPr>
          <a:lstStyle/>
          <a:p>
            <a:pPr algn="ctr"/>
            <a:r>
              <a:rPr lang="en-IN" sz="2400" b="1" dirty="0">
                <a:solidFill>
                  <a:schemeClr val="accent2"/>
                </a:solidFill>
                <a:latin typeface="+mn-lt"/>
              </a:rPr>
              <a:t>Gross Sales Trend for Atliq Exclusive over 3 years: 2019, 2020 and 2021</a:t>
            </a:r>
          </a:p>
        </p:txBody>
      </p:sp>
      <p:sp>
        <p:nvSpPr>
          <p:cNvPr id="3" name="Content Placeholder 2">
            <a:extLst>
              <a:ext uri="{FF2B5EF4-FFF2-40B4-BE49-F238E27FC236}">
                <a16:creationId xmlns:a16="http://schemas.microsoft.com/office/drawing/2014/main" id="{54BF4067-AA04-9D56-9616-899F868E259C}"/>
              </a:ext>
            </a:extLst>
          </p:cNvPr>
          <p:cNvSpPr>
            <a:spLocks noGrp="1"/>
          </p:cNvSpPr>
          <p:nvPr>
            <p:ph idx="1"/>
          </p:nvPr>
        </p:nvSpPr>
        <p:spPr>
          <a:xfrm>
            <a:off x="76200" y="914400"/>
            <a:ext cx="12115800" cy="7866678"/>
          </a:xfrm>
        </p:spPr>
        <p:txBody>
          <a:bodyPr/>
          <a:lstStyle/>
          <a:p>
            <a:pPr marL="0" indent="0" algn="l">
              <a:buNone/>
            </a:pPr>
            <a:r>
              <a:rPr lang="en-IN" dirty="0">
                <a:solidFill>
                  <a:schemeClr val="bg1"/>
                </a:solidFill>
              </a:rPr>
              <a:t>Question</a:t>
            </a:r>
            <a:r>
              <a:rPr lang="en-IN" sz="3200" dirty="0">
                <a:solidFill>
                  <a:schemeClr val="bg1"/>
                </a:solidFill>
              </a:rPr>
              <a:t> : </a:t>
            </a:r>
            <a:r>
              <a:rPr lang="en-US" sz="2400" b="0" i="0" u="none" strike="noStrike" baseline="0" dirty="0">
                <a:solidFill>
                  <a:schemeClr val="bg1"/>
                </a:solidFill>
              </a:rPr>
              <a:t>Get the complete report of the Gross sales amount for the customer </a:t>
            </a:r>
            <a:r>
              <a:rPr lang="en-US" sz="2400" b="1" i="0" u="none" strike="noStrike" baseline="0" dirty="0">
                <a:solidFill>
                  <a:schemeClr val="bg1"/>
                </a:solidFill>
              </a:rPr>
              <a:t>“Atliq Exclusive” </a:t>
            </a:r>
            <a:r>
              <a:rPr lang="en-US" sz="2400" b="0" i="0" u="none" strike="noStrike" baseline="0" dirty="0">
                <a:solidFill>
                  <a:schemeClr val="bg1"/>
                </a:solidFill>
              </a:rPr>
              <a:t>for each month </a:t>
            </a:r>
            <a:r>
              <a:rPr lang="en-US" sz="2400" b="1" i="0" u="none" strike="noStrike" baseline="0" dirty="0">
                <a:solidFill>
                  <a:schemeClr val="bg1"/>
                </a:solidFill>
              </a:rPr>
              <a:t>. </a:t>
            </a:r>
            <a:r>
              <a:rPr lang="en-US" sz="2400" b="0" i="0" u="none" strike="noStrike" baseline="0" dirty="0">
                <a:solidFill>
                  <a:schemeClr val="bg1"/>
                </a:solidFill>
              </a:rPr>
              <a:t>This analysis helps to get an idea of low and high-performing months and take strategic decisions. The final report contains these columns: </a:t>
            </a:r>
          </a:p>
          <a:p>
            <a:pPr marL="0" indent="0" algn="l">
              <a:buNone/>
            </a:pPr>
            <a:r>
              <a:rPr lang="en-US" sz="2400" dirty="0">
                <a:solidFill>
                  <a:schemeClr val="bg1"/>
                </a:solidFill>
              </a:rPr>
              <a:t>			</a:t>
            </a:r>
            <a:r>
              <a:rPr lang="en-US" sz="2400" b="0" i="0" u="none" strike="noStrike" baseline="0" dirty="0">
                <a:solidFill>
                  <a:schemeClr val="bg1"/>
                </a:solidFill>
              </a:rPr>
              <a:t>Month </a:t>
            </a:r>
          </a:p>
          <a:p>
            <a:pPr marL="0" indent="0" algn="l">
              <a:buNone/>
            </a:pPr>
            <a:r>
              <a:rPr lang="en-US" sz="2400" dirty="0">
                <a:solidFill>
                  <a:schemeClr val="bg1"/>
                </a:solidFill>
              </a:rPr>
              <a:t>			</a:t>
            </a:r>
            <a:r>
              <a:rPr lang="en-US" sz="2400" b="0" i="0" u="none" strike="noStrike" baseline="0" dirty="0">
                <a:solidFill>
                  <a:schemeClr val="bg1"/>
                </a:solidFill>
              </a:rPr>
              <a:t>Year </a:t>
            </a:r>
          </a:p>
          <a:p>
            <a:pPr marL="0" indent="0" algn="l">
              <a:buNone/>
            </a:pPr>
            <a:r>
              <a:rPr lang="en-US" sz="2400" dirty="0">
                <a:solidFill>
                  <a:schemeClr val="bg1"/>
                </a:solidFill>
              </a:rPr>
              <a:t>			</a:t>
            </a:r>
            <a:r>
              <a:rPr lang="en-US" sz="2400" b="0" i="0" u="none" strike="noStrike" baseline="0" dirty="0">
                <a:solidFill>
                  <a:schemeClr val="bg1"/>
                </a:solidFill>
              </a:rPr>
              <a:t>Gross sales Amount </a:t>
            </a:r>
            <a:endParaRPr lang="en-US" sz="2400" dirty="0">
              <a:solidFill>
                <a:schemeClr val="bg1"/>
              </a:solidFill>
            </a:endParaRPr>
          </a:p>
          <a:p>
            <a:pPr marL="0" indent="0">
              <a:buNone/>
            </a:pPr>
            <a:r>
              <a:rPr lang="en-US" dirty="0">
                <a:solidFill>
                  <a:schemeClr val="bg1"/>
                </a:solidFill>
              </a:rPr>
              <a:t>Output </a:t>
            </a:r>
          </a:p>
          <a:p>
            <a:endParaRPr lang="en-US" sz="1800" dirty="0">
              <a:latin typeface="Arial" panose="020B0604020202020204" pitchFamily="34" charset="0"/>
            </a:endParaRPr>
          </a:p>
          <a:p>
            <a:pPr marL="0" indent="0">
              <a:buNone/>
            </a:pPr>
            <a:r>
              <a:rPr lang="en-US" sz="1800" dirty="0">
                <a:latin typeface="Arial" panose="020B0604020202020204" pitchFamily="34" charset="0"/>
              </a:rPr>
              <a:t> </a:t>
            </a:r>
            <a:endParaRPr lang="en-IN" dirty="0"/>
          </a:p>
        </p:txBody>
      </p:sp>
      <p:pic>
        <p:nvPicPr>
          <p:cNvPr id="5" name="Picture 4">
            <a:extLst>
              <a:ext uri="{FF2B5EF4-FFF2-40B4-BE49-F238E27FC236}">
                <a16:creationId xmlns:a16="http://schemas.microsoft.com/office/drawing/2014/main" id="{55FCC9D2-3AD3-47C9-F7B2-6A084DC20563}"/>
              </a:ext>
            </a:extLst>
          </p:cNvPr>
          <p:cNvPicPr>
            <a:picLocks noChangeAspect="1"/>
          </p:cNvPicPr>
          <p:nvPr/>
        </p:nvPicPr>
        <p:blipFill>
          <a:blip r:embed="rId2"/>
          <a:stretch>
            <a:fillRect/>
          </a:stretch>
        </p:blipFill>
        <p:spPr>
          <a:xfrm>
            <a:off x="6520444" y="2519266"/>
            <a:ext cx="4051140" cy="4059594"/>
          </a:xfrm>
          <a:prstGeom prst="rect">
            <a:avLst/>
          </a:prstGeom>
        </p:spPr>
      </p:pic>
    </p:spTree>
    <p:extLst>
      <p:ext uri="{BB962C8B-B14F-4D97-AF65-F5344CB8AC3E}">
        <p14:creationId xmlns:p14="http://schemas.microsoft.com/office/powerpoint/2010/main" val="946026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CE56-3580-2259-10BF-6890345751BF}"/>
              </a:ext>
            </a:extLst>
          </p:cNvPr>
          <p:cNvSpPr>
            <a:spLocks noGrp="1"/>
          </p:cNvSpPr>
          <p:nvPr>
            <p:ph type="title"/>
          </p:nvPr>
        </p:nvSpPr>
        <p:spPr>
          <a:xfrm>
            <a:off x="838200" y="150522"/>
            <a:ext cx="10515600" cy="474630"/>
          </a:xfrm>
        </p:spPr>
        <p:txBody>
          <a:bodyPr>
            <a:normAutofit/>
          </a:bodyPr>
          <a:lstStyle/>
          <a:p>
            <a:pPr algn="ctr"/>
            <a:r>
              <a:rPr lang="en-IN" sz="2400" b="1" dirty="0">
                <a:solidFill>
                  <a:schemeClr val="accent2"/>
                </a:solidFill>
                <a:latin typeface="+mn-lt"/>
              </a:rPr>
              <a:t>Conversion of output to visual</a:t>
            </a:r>
            <a:endParaRPr lang="en-IN" sz="2400" dirty="0"/>
          </a:p>
        </p:txBody>
      </p:sp>
      <p:sp>
        <p:nvSpPr>
          <p:cNvPr id="3" name="Content Placeholder 2">
            <a:extLst>
              <a:ext uri="{FF2B5EF4-FFF2-40B4-BE49-F238E27FC236}">
                <a16:creationId xmlns:a16="http://schemas.microsoft.com/office/drawing/2014/main" id="{CCB30BC0-9563-DACB-D1EE-AC3BF3F9F5D2}"/>
              </a:ext>
            </a:extLst>
          </p:cNvPr>
          <p:cNvSpPr>
            <a:spLocks noGrp="1"/>
          </p:cNvSpPr>
          <p:nvPr>
            <p:ph idx="1"/>
          </p:nvPr>
        </p:nvSpPr>
        <p:spPr>
          <a:xfrm>
            <a:off x="81280" y="1005840"/>
            <a:ext cx="12029440" cy="5918835"/>
          </a:xfrm>
        </p:spPr>
        <p:txBody>
          <a:bodyPr>
            <a:normAutofit fontScale="92500" lnSpcReduction="10000"/>
          </a:bodyPr>
          <a:lstStyle/>
          <a:p>
            <a:endParaRPr lang="en-IN" dirty="0"/>
          </a:p>
          <a:p>
            <a:endParaRPr lang="en-IN" dirty="0"/>
          </a:p>
          <a:p>
            <a:endParaRPr lang="en-IN" dirty="0"/>
          </a:p>
          <a:p>
            <a:pPr marL="0" indent="0">
              <a:buNone/>
            </a:pPr>
            <a:r>
              <a:rPr lang="en-IN" dirty="0"/>
              <a:t>                                                              </a:t>
            </a:r>
          </a:p>
          <a:p>
            <a:endParaRPr lang="en-IN" dirty="0"/>
          </a:p>
          <a:p>
            <a:endParaRPr lang="en-IN" dirty="0"/>
          </a:p>
          <a:p>
            <a:endParaRPr lang="en-IN" dirty="0"/>
          </a:p>
          <a:p>
            <a:endParaRPr lang="en-IN" dirty="0"/>
          </a:p>
          <a:p>
            <a:pPr marL="0" indent="0" algn="ctr">
              <a:buNone/>
            </a:pPr>
            <a:endParaRPr lang="en-IN" sz="2400" b="1" dirty="0">
              <a:solidFill>
                <a:schemeClr val="accent2"/>
              </a:solidFill>
            </a:endParaRPr>
          </a:p>
          <a:p>
            <a:pPr marL="0" indent="0" algn="ctr">
              <a:buNone/>
            </a:pPr>
            <a:endParaRPr lang="en-IN" sz="2400" b="1" dirty="0">
              <a:solidFill>
                <a:schemeClr val="accent2"/>
              </a:solidFill>
            </a:endParaRPr>
          </a:p>
          <a:p>
            <a:pPr marL="0" indent="0" algn="ctr">
              <a:buNone/>
            </a:pPr>
            <a:r>
              <a:rPr lang="en-IN" sz="2400" b="1" dirty="0">
                <a:solidFill>
                  <a:schemeClr val="accent2"/>
                </a:solidFill>
              </a:rPr>
              <a:t>Insights</a:t>
            </a:r>
          </a:p>
          <a:p>
            <a:pPr marL="342900" indent="-342900" algn="ctr">
              <a:buAutoNum type="arabicParenR"/>
            </a:pPr>
            <a:r>
              <a:rPr lang="en-IN" sz="1800" dirty="0">
                <a:solidFill>
                  <a:schemeClr val="bg1"/>
                </a:solidFill>
              </a:rPr>
              <a:t>Results show that November 2020 has been high-performing month for Atliq Exclusive with Gross Sales amount being 32.25 Millions and low-performing month is March 2020 with Gross Sales amount being 0.77 Millions.</a:t>
            </a:r>
          </a:p>
          <a:p>
            <a:pPr marL="342900" indent="-342900" algn="ctr">
              <a:buAutoNum type="arabicParenR"/>
            </a:pPr>
            <a:r>
              <a:rPr lang="en-IN" sz="1800" dirty="0">
                <a:solidFill>
                  <a:schemeClr val="bg1"/>
                </a:solidFill>
              </a:rPr>
              <a:t>We can also infer from the graphs that Gross Sales shows upward trend towards end of each year and downward trend during start of the year</a:t>
            </a:r>
          </a:p>
          <a:p>
            <a:pPr marL="457200" indent="-457200" algn="ctr">
              <a:buAutoNum type="arabicParenR"/>
            </a:pPr>
            <a:endParaRPr lang="en-IN" sz="2000" dirty="0"/>
          </a:p>
          <a:p>
            <a:endParaRPr lang="en-IN" dirty="0"/>
          </a:p>
          <a:p>
            <a:endParaRPr lang="en-IN" dirty="0"/>
          </a:p>
          <a:p>
            <a:endParaRPr lang="en-IN" dirty="0"/>
          </a:p>
          <a:p>
            <a:endParaRPr lang="en-IN" dirty="0"/>
          </a:p>
        </p:txBody>
      </p:sp>
      <p:sp>
        <p:nvSpPr>
          <p:cNvPr id="17" name="Arrow: Right 16">
            <a:extLst>
              <a:ext uri="{FF2B5EF4-FFF2-40B4-BE49-F238E27FC236}">
                <a16:creationId xmlns:a16="http://schemas.microsoft.com/office/drawing/2014/main" id="{523B803F-E563-1C84-CFC4-234AAEA2AC7A}"/>
              </a:ext>
            </a:extLst>
          </p:cNvPr>
          <p:cNvSpPr/>
          <p:nvPr/>
        </p:nvSpPr>
        <p:spPr>
          <a:xfrm>
            <a:off x="4837750" y="2590800"/>
            <a:ext cx="762000" cy="487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65384046-116D-AFB7-0A7B-C9A85958E044}"/>
              </a:ext>
            </a:extLst>
          </p:cNvPr>
          <p:cNvPicPr>
            <a:picLocks noChangeAspect="1"/>
          </p:cNvPicPr>
          <p:nvPr/>
        </p:nvPicPr>
        <p:blipFill>
          <a:blip r:embed="rId2"/>
          <a:stretch>
            <a:fillRect/>
          </a:stretch>
        </p:blipFill>
        <p:spPr>
          <a:xfrm>
            <a:off x="5599751" y="1005840"/>
            <a:ext cx="6592249" cy="4068954"/>
          </a:xfrm>
          <a:prstGeom prst="rect">
            <a:avLst/>
          </a:prstGeom>
        </p:spPr>
      </p:pic>
      <p:pic>
        <p:nvPicPr>
          <p:cNvPr id="13" name="Picture 12">
            <a:extLst>
              <a:ext uri="{FF2B5EF4-FFF2-40B4-BE49-F238E27FC236}">
                <a16:creationId xmlns:a16="http://schemas.microsoft.com/office/drawing/2014/main" id="{C2B53D4B-AFFA-F3C6-4178-92D7DFAB0324}"/>
              </a:ext>
            </a:extLst>
          </p:cNvPr>
          <p:cNvPicPr>
            <a:picLocks noChangeAspect="1"/>
          </p:cNvPicPr>
          <p:nvPr/>
        </p:nvPicPr>
        <p:blipFill>
          <a:blip r:embed="rId3"/>
          <a:stretch>
            <a:fillRect/>
          </a:stretch>
        </p:blipFill>
        <p:spPr>
          <a:xfrm>
            <a:off x="0" y="1005841"/>
            <a:ext cx="4170784" cy="4068954"/>
          </a:xfrm>
          <a:prstGeom prst="rect">
            <a:avLst/>
          </a:prstGeom>
        </p:spPr>
      </p:pic>
    </p:spTree>
    <p:extLst>
      <p:ext uri="{BB962C8B-B14F-4D97-AF65-F5344CB8AC3E}">
        <p14:creationId xmlns:p14="http://schemas.microsoft.com/office/powerpoint/2010/main" val="2318707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9E1F2-4230-2E28-65F8-95068CE84D6F}"/>
              </a:ext>
            </a:extLst>
          </p:cNvPr>
          <p:cNvSpPr>
            <a:spLocks noGrp="1"/>
          </p:cNvSpPr>
          <p:nvPr>
            <p:ph type="title"/>
          </p:nvPr>
        </p:nvSpPr>
        <p:spPr>
          <a:xfrm>
            <a:off x="838200" y="365125"/>
            <a:ext cx="10515600" cy="549275"/>
          </a:xfrm>
        </p:spPr>
        <p:txBody>
          <a:bodyPr>
            <a:normAutofit/>
          </a:bodyPr>
          <a:lstStyle/>
          <a:p>
            <a:pPr algn="ctr"/>
            <a:r>
              <a:rPr lang="en-IN" sz="2400" b="1" dirty="0">
                <a:solidFill>
                  <a:schemeClr val="accent2"/>
                </a:solidFill>
                <a:latin typeface="+mn-lt"/>
              </a:rPr>
              <a:t>Total Sold Quantity Quarter-wise for year 2020</a:t>
            </a:r>
          </a:p>
        </p:txBody>
      </p:sp>
      <p:sp>
        <p:nvSpPr>
          <p:cNvPr id="3" name="Content Placeholder 2">
            <a:extLst>
              <a:ext uri="{FF2B5EF4-FFF2-40B4-BE49-F238E27FC236}">
                <a16:creationId xmlns:a16="http://schemas.microsoft.com/office/drawing/2014/main" id="{54BF4067-AA04-9D56-9616-899F868E259C}"/>
              </a:ext>
            </a:extLst>
          </p:cNvPr>
          <p:cNvSpPr>
            <a:spLocks noGrp="1"/>
          </p:cNvSpPr>
          <p:nvPr>
            <p:ph idx="1"/>
          </p:nvPr>
        </p:nvSpPr>
        <p:spPr>
          <a:xfrm>
            <a:off x="76200" y="914400"/>
            <a:ext cx="12115800" cy="7866678"/>
          </a:xfrm>
        </p:spPr>
        <p:txBody>
          <a:bodyPr/>
          <a:lstStyle/>
          <a:p>
            <a:pPr marL="0" indent="0" algn="l">
              <a:buNone/>
            </a:pPr>
            <a:r>
              <a:rPr lang="en-IN" dirty="0">
                <a:solidFill>
                  <a:schemeClr val="bg1"/>
                </a:solidFill>
              </a:rPr>
              <a:t>Question</a:t>
            </a:r>
            <a:r>
              <a:rPr lang="en-IN" sz="3200" dirty="0">
                <a:solidFill>
                  <a:schemeClr val="bg1"/>
                </a:solidFill>
              </a:rPr>
              <a:t> : </a:t>
            </a:r>
            <a:endParaRPr lang="en-IN" sz="1800" b="0" i="0" u="none" strike="noStrike" baseline="0" dirty="0">
              <a:solidFill>
                <a:srgbClr val="000000"/>
              </a:solidFill>
              <a:latin typeface="Arial" panose="020B0604020202020204" pitchFamily="34" charset="0"/>
            </a:endParaRPr>
          </a:p>
          <a:p>
            <a:pPr marL="0" indent="0">
              <a:buNone/>
            </a:pPr>
            <a:r>
              <a:rPr lang="en-US" sz="2400" b="0" i="0" u="none" strike="noStrike" baseline="0" dirty="0">
                <a:solidFill>
                  <a:schemeClr val="bg1"/>
                </a:solidFill>
              </a:rPr>
              <a:t>In which quarter of 2020, got the maximum total_sold_quantity? The final output contains these fields sorted by the total_sold_quantity, </a:t>
            </a:r>
          </a:p>
          <a:p>
            <a:pPr marL="0" indent="0">
              <a:buNone/>
            </a:pPr>
            <a:r>
              <a:rPr lang="en-US" sz="2400" b="0" i="0" u="none" strike="noStrike" baseline="0" dirty="0">
                <a:solidFill>
                  <a:schemeClr val="bg1"/>
                </a:solidFill>
              </a:rPr>
              <a:t>			Quarter </a:t>
            </a:r>
          </a:p>
          <a:p>
            <a:pPr marL="0" indent="0">
              <a:buNone/>
            </a:pPr>
            <a:r>
              <a:rPr lang="en-US" sz="2400" b="0" i="0" u="none" strike="noStrike" baseline="0" dirty="0">
                <a:solidFill>
                  <a:schemeClr val="bg1"/>
                </a:solidFill>
              </a:rPr>
              <a:t>			total_sold_quantity </a:t>
            </a:r>
          </a:p>
          <a:p>
            <a:pPr marL="0" indent="0">
              <a:buNone/>
            </a:pPr>
            <a:endParaRPr lang="en-US" sz="1800" dirty="0">
              <a:solidFill>
                <a:schemeClr val="bg1"/>
              </a:solidFill>
              <a:latin typeface="Arial" panose="020B0604020202020204" pitchFamily="34" charset="0"/>
            </a:endParaRPr>
          </a:p>
          <a:p>
            <a:pPr marL="0" indent="0">
              <a:buNone/>
            </a:pPr>
            <a:r>
              <a:rPr lang="en-US" dirty="0">
                <a:solidFill>
                  <a:schemeClr val="bg1"/>
                </a:solidFill>
              </a:rPr>
              <a:t>Output </a:t>
            </a:r>
          </a:p>
          <a:p>
            <a:endParaRPr lang="en-US" sz="1800" dirty="0">
              <a:latin typeface="Arial" panose="020B0604020202020204" pitchFamily="34" charset="0"/>
            </a:endParaRPr>
          </a:p>
          <a:p>
            <a:pPr marL="0" indent="0">
              <a:buNone/>
            </a:pPr>
            <a:r>
              <a:rPr lang="en-US" sz="1800" dirty="0">
                <a:latin typeface="Arial" panose="020B0604020202020204" pitchFamily="34" charset="0"/>
              </a:rPr>
              <a:t> </a:t>
            </a:r>
            <a:endParaRPr lang="en-IN" dirty="0"/>
          </a:p>
        </p:txBody>
      </p:sp>
      <p:pic>
        <p:nvPicPr>
          <p:cNvPr id="4" name="Picture 3">
            <a:extLst>
              <a:ext uri="{FF2B5EF4-FFF2-40B4-BE49-F238E27FC236}">
                <a16:creationId xmlns:a16="http://schemas.microsoft.com/office/drawing/2014/main" id="{BCCC75BF-6290-BC7D-0052-CBB4C502CFD7}"/>
              </a:ext>
            </a:extLst>
          </p:cNvPr>
          <p:cNvPicPr>
            <a:picLocks noChangeAspect="1"/>
          </p:cNvPicPr>
          <p:nvPr/>
        </p:nvPicPr>
        <p:blipFill>
          <a:blip r:embed="rId2"/>
          <a:stretch>
            <a:fillRect/>
          </a:stretch>
        </p:blipFill>
        <p:spPr>
          <a:xfrm>
            <a:off x="2961366" y="4189454"/>
            <a:ext cx="3134634" cy="1475890"/>
          </a:xfrm>
          <a:prstGeom prst="rect">
            <a:avLst/>
          </a:prstGeom>
        </p:spPr>
      </p:pic>
    </p:spTree>
    <p:extLst>
      <p:ext uri="{BB962C8B-B14F-4D97-AF65-F5344CB8AC3E}">
        <p14:creationId xmlns:p14="http://schemas.microsoft.com/office/powerpoint/2010/main" val="2206978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CD1DB-F15D-9E7A-EF16-1F923DC6DBCD}"/>
              </a:ext>
            </a:extLst>
          </p:cNvPr>
          <p:cNvSpPr>
            <a:spLocks noGrp="1"/>
          </p:cNvSpPr>
          <p:nvPr>
            <p:ph type="title"/>
          </p:nvPr>
        </p:nvSpPr>
        <p:spPr/>
        <p:txBody>
          <a:bodyPr>
            <a:normAutofit/>
          </a:bodyPr>
          <a:lstStyle/>
          <a:p>
            <a:pPr algn="ctr"/>
            <a:r>
              <a:rPr lang="en-IN" sz="2400" b="1" dirty="0">
                <a:solidFill>
                  <a:schemeClr val="accent2"/>
                </a:solidFill>
                <a:latin typeface="+mn-lt"/>
              </a:rPr>
              <a:t>Problem Statement</a:t>
            </a:r>
          </a:p>
        </p:txBody>
      </p:sp>
      <p:sp>
        <p:nvSpPr>
          <p:cNvPr id="3" name="Content Placeholder 2">
            <a:extLst>
              <a:ext uri="{FF2B5EF4-FFF2-40B4-BE49-F238E27FC236}">
                <a16:creationId xmlns:a16="http://schemas.microsoft.com/office/drawing/2014/main" id="{8C37F095-5F90-A426-EA2C-235EE2738D94}"/>
              </a:ext>
            </a:extLst>
          </p:cNvPr>
          <p:cNvSpPr>
            <a:spLocks noGrp="1"/>
          </p:cNvSpPr>
          <p:nvPr>
            <p:ph idx="1"/>
          </p:nvPr>
        </p:nvSpPr>
        <p:spPr>
          <a:solidFill>
            <a:schemeClr val="tx1">
              <a:lumMod val="75000"/>
              <a:lumOff val="25000"/>
            </a:schemeClr>
          </a:solidFill>
        </p:spPr>
        <p:txBody>
          <a:bodyPr/>
          <a:lstStyle/>
          <a:p>
            <a:pPr marL="0" indent="0">
              <a:lnSpc>
                <a:spcPct val="107000"/>
              </a:lnSpc>
              <a:spcAft>
                <a:spcPts val="800"/>
              </a:spcAft>
              <a:buNone/>
            </a:pPr>
            <a:r>
              <a:rPr lang="en-IN" sz="1800" b="1" dirty="0">
                <a:solidFill>
                  <a:schemeClr val="bg1"/>
                </a:solidFill>
                <a:effectLst/>
                <a:latin typeface="Cambria" panose="02040503050406030204" pitchFamily="18" charset="0"/>
                <a:ea typeface="Calibri" panose="020F0502020204030204" pitchFamily="34" charset="0"/>
                <a:cs typeface="Cambria Math" panose="02040503050406030204" pitchFamily="18" charset="0"/>
              </a:rPr>
              <a:t>Atliq Hardwares (imaginary company) is one of the leading computer hardware producers in India and well expanded in other countries too.</a:t>
            </a:r>
            <a:endParaRPr lang="en-IN"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800" b="1" dirty="0">
                <a:solidFill>
                  <a:schemeClr val="bg1"/>
                </a:solidFill>
                <a:effectLst/>
                <a:latin typeface="Cambria" panose="02040503050406030204" pitchFamily="18" charset="0"/>
                <a:ea typeface="Calibri" panose="020F0502020204030204" pitchFamily="34" charset="0"/>
                <a:cs typeface="Cambria Math" panose="02040503050406030204" pitchFamily="18" charset="0"/>
              </a:rPr>
              <a:t>However, the management noticed that they do not get enough insights to make quick and smart data-informed decisions. They want to expand their data analytics team by adding several junior data analysts. Tony Sharma, their data analytics director wanted to hire someone who is good at both tech and soft skills. Hence, he decided to conduct a SQL challenge which will help him understand both the skills.</a:t>
            </a:r>
          </a:p>
          <a:p>
            <a:pPr marL="0" indent="0">
              <a:buNone/>
            </a:pPr>
            <a:endParaRPr lang="en-IN" sz="1800" b="1" dirty="0">
              <a:solidFill>
                <a:schemeClr val="bg1"/>
              </a:solidFill>
              <a:latin typeface="Cambria" panose="02040503050406030204" pitchFamily="18" charset="0"/>
            </a:endParaRPr>
          </a:p>
          <a:p>
            <a:pPr marL="0" indent="0" algn="ctr">
              <a:buNone/>
            </a:pPr>
            <a:r>
              <a:rPr lang="en-IN" sz="2400" b="1" dirty="0">
                <a:solidFill>
                  <a:schemeClr val="accent2"/>
                </a:solidFill>
                <a:latin typeface="Calibri" panose="020F0502020204030204" pitchFamily="34" charset="0"/>
                <a:cs typeface="Calibri" panose="020F0502020204030204" pitchFamily="34" charset="0"/>
              </a:rPr>
              <a:t>Tasks</a:t>
            </a:r>
          </a:p>
          <a:p>
            <a:pPr marL="0" indent="0">
              <a:buNone/>
            </a:pPr>
            <a:r>
              <a:rPr lang="en-IN" sz="1800" b="1" dirty="0">
                <a:solidFill>
                  <a:schemeClr val="bg1"/>
                </a:solidFill>
                <a:latin typeface="Cambria" panose="02040503050406030204" pitchFamily="18" charset="0"/>
              </a:rPr>
              <a:t>1) There are 10 ad-hoc requests </a:t>
            </a:r>
            <a:r>
              <a:rPr lang="en-US" sz="1800" b="1" dirty="0">
                <a:solidFill>
                  <a:schemeClr val="bg1"/>
                </a:solidFill>
                <a:latin typeface="Cambria" panose="02040503050406030204" pitchFamily="18" charset="0"/>
              </a:rPr>
              <a:t>for which the business needs insights. We have to execute SQL queries to answer these requests.</a:t>
            </a:r>
          </a:p>
          <a:p>
            <a:pPr marL="0" indent="0">
              <a:buNone/>
            </a:pPr>
            <a:r>
              <a:rPr lang="en-IN" sz="1800" b="1" dirty="0">
                <a:solidFill>
                  <a:schemeClr val="bg1"/>
                </a:solidFill>
                <a:latin typeface="Cambria" panose="02040503050406030204" pitchFamily="18" charset="0"/>
              </a:rPr>
              <a:t>2) Presentation creation is visualize the business insights using Excel/Power BI/Tableau.</a:t>
            </a:r>
          </a:p>
        </p:txBody>
      </p:sp>
    </p:spTree>
    <p:extLst>
      <p:ext uri="{BB962C8B-B14F-4D97-AF65-F5344CB8AC3E}">
        <p14:creationId xmlns:p14="http://schemas.microsoft.com/office/powerpoint/2010/main" val="2802871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CE56-3580-2259-10BF-6890345751BF}"/>
              </a:ext>
            </a:extLst>
          </p:cNvPr>
          <p:cNvSpPr>
            <a:spLocks noGrp="1"/>
          </p:cNvSpPr>
          <p:nvPr>
            <p:ph type="title"/>
          </p:nvPr>
        </p:nvSpPr>
        <p:spPr>
          <a:xfrm>
            <a:off x="838200" y="150522"/>
            <a:ext cx="10515600" cy="474630"/>
          </a:xfrm>
        </p:spPr>
        <p:txBody>
          <a:bodyPr>
            <a:normAutofit/>
          </a:bodyPr>
          <a:lstStyle/>
          <a:p>
            <a:pPr algn="ctr"/>
            <a:r>
              <a:rPr lang="en-IN" sz="2400" b="1" dirty="0">
                <a:solidFill>
                  <a:schemeClr val="accent2"/>
                </a:solidFill>
                <a:latin typeface="+mn-lt"/>
              </a:rPr>
              <a:t>Conversion of output to visual</a:t>
            </a:r>
            <a:endParaRPr lang="en-IN" sz="2400" dirty="0"/>
          </a:p>
        </p:txBody>
      </p:sp>
      <p:sp>
        <p:nvSpPr>
          <p:cNvPr id="3" name="Content Placeholder 2">
            <a:extLst>
              <a:ext uri="{FF2B5EF4-FFF2-40B4-BE49-F238E27FC236}">
                <a16:creationId xmlns:a16="http://schemas.microsoft.com/office/drawing/2014/main" id="{CCB30BC0-9563-DACB-D1EE-AC3BF3F9F5D2}"/>
              </a:ext>
            </a:extLst>
          </p:cNvPr>
          <p:cNvSpPr>
            <a:spLocks noGrp="1"/>
          </p:cNvSpPr>
          <p:nvPr>
            <p:ph idx="1"/>
          </p:nvPr>
        </p:nvSpPr>
        <p:spPr>
          <a:xfrm>
            <a:off x="81280" y="1005840"/>
            <a:ext cx="12029440" cy="5918835"/>
          </a:xfrm>
        </p:spPr>
        <p:txBody>
          <a:bodyPr>
            <a:normAutofit/>
          </a:bodyPr>
          <a:lstStyle/>
          <a:p>
            <a:endParaRPr lang="en-IN" dirty="0"/>
          </a:p>
          <a:p>
            <a:endParaRPr lang="en-IN" dirty="0"/>
          </a:p>
          <a:p>
            <a:endParaRPr lang="en-IN" dirty="0"/>
          </a:p>
          <a:p>
            <a:pPr marL="0" indent="0">
              <a:buNone/>
            </a:pPr>
            <a:r>
              <a:rPr lang="en-IN" dirty="0"/>
              <a:t>                                                              </a:t>
            </a:r>
          </a:p>
          <a:p>
            <a:endParaRPr lang="en-IN" dirty="0"/>
          </a:p>
          <a:p>
            <a:endParaRPr lang="en-IN" dirty="0"/>
          </a:p>
          <a:p>
            <a:endParaRPr lang="en-IN" dirty="0"/>
          </a:p>
          <a:p>
            <a:endParaRPr lang="en-IN" dirty="0"/>
          </a:p>
          <a:p>
            <a:pPr marL="0" indent="0" algn="ctr">
              <a:buNone/>
            </a:pPr>
            <a:endParaRPr lang="en-IN" sz="2400" b="1" dirty="0">
              <a:solidFill>
                <a:schemeClr val="accent2"/>
              </a:solidFill>
            </a:endParaRPr>
          </a:p>
          <a:p>
            <a:pPr marL="0" indent="0" algn="ctr">
              <a:buNone/>
            </a:pPr>
            <a:endParaRPr lang="en-IN" sz="2400" b="1" dirty="0">
              <a:solidFill>
                <a:schemeClr val="accent2"/>
              </a:solidFill>
            </a:endParaRPr>
          </a:p>
          <a:p>
            <a:pPr marL="0" indent="0" algn="ctr">
              <a:buNone/>
            </a:pPr>
            <a:r>
              <a:rPr lang="en-IN" sz="2400" b="1" dirty="0">
                <a:solidFill>
                  <a:schemeClr val="accent2"/>
                </a:solidFill>
              </a:rPr>
              <a:t>Insights</a:t>
            </a:r>
          </a:p>
          <a:p>
            <a:pPr marL="0" indent="0" algn="ctr">
              <a:buNone/>
            </a:pPr>
            <a:r>
              <a:rPr lang="en-IN" sz="1800" dirty="0">
                <a:solidFill>
                  <a:schemeClr val="bg1"/>
                </a:solidFill>
              </a:rPr>
              <a:t>Results show that 7005619 units were sold in fourth quarter of year 2020, making it the maximum among the quarters.</a:t>
            </a:r>
            <a:endParaRPr lang="en-IN" sz="2000" dirty="0"/>
          </a:p>
          <a:p>
            <a:endParaRPr lang="en-IN" dirty="0"/>
          </a:p>
          <a:p>
            <a:endParaRPr lang="en-IN" dirty="0"/>
          </a:p>
          <a:p>
            <a:endParaRPr lang="en-IN" dirty="0"/>
          </a:p>
          <a:p>
            <a:endParaRPr lang="en-IN" dirty="0"/>
          </a:p>
        </p:txBody>
      </p:sp>
      <p:sp>
        <p:nvSpPr>
          <p:cNvPr id="17" name="Arrow: Right 16">
            <a:extLst>
              <a:ext uri="{FF2B5EF4-FFF2-40B4-BE49-F238E27FC236}">
                <a16:creationId xmlns:a16="http://schemas.microsoft.com/office/drawing/2014/main" id="{523B803F-E563-1C84-CFC4-234AAEA2AC7A}"/>
              </a:ext>
            </a:extLst>
          </p:cNvPr>
          <p:cNvSpPr/>
          <p:nvPr/>
        </p:nvSpPr>
        <p:spPr>
          <a:xfrm>
            <a:off x="4735113" y="2677477"/>
            <a:ext cx="762000" cy="487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97A045FB-9D8C-90E5-C6FD-0CD02D562DEE}"/>
              </a:ext>
            </a:extLst>
          </p:cNvPr>
          <p:cNvPicPr>
            <a:picLocks noChangeAspect="1"/>
          </p:cNvPicPr>
          <p:nvPr/>
        </p:nvPicPr>
        <p:blipFill>
          <a:blip r:embed="rId2"/>
          <a:stretch>
            <a:fillRect/>
          </a:stretch>
        </p:blipFill>
        <p:spPr>
          <a:xfrm>
            <a:off x="465428" y="2174041"/>
            <a:ext cx="3134634" cy="1475890"/>
          </a:xfrm>
          <a:prstGeom prst="rect">
            <a:avLst/>
          </a:prstGeom>
        </p:spPr>
      </p:pic>
      <p:pic>
        <p:nvPicPr>
          <p:cNvPr id="9" name="Picture 8">
            <a:extLst>
              <a:ext uri="{FF2B5EF4-FFF2-40B4-BE49-F238E27FC236}">
                <a16:creationId xmlns:a16="http://schemas.microsoft.com/office/drawing/2014/main" id="{4C89DB5E-AD15-FFA2-B667-8B6E446F049D}"/>
              </a:ext>
            </a:extLst>
          </p:cNvPr>
          <p:cNvPicPr>
            <a:picLocks noChangeAspect="1"/>
          </p:cNvPicPr>
          <p:nvPr/>
        </p:nvPicPr>
        <p:blipFill>
          <a:blip r:embed="rId3"/>
          <a:stretch>
            <a:fillRect/>
          </a:stretch>
        </p:blipFill>
        <p:spPr>
          <a:xfrm>
            <a:off x="6018245" y="1188210"/>
            <a:ext cx="6173755" cy="3724555"/>
          </a:xfrm>
          <a:prstGeom prst="rect">
            <a:avLst/>
          </a:prstGeom>
        </p:spPr>
      </p:pic>
    </p:spTree>
    <p:extLst>
      <p:ext uri="{BB962C8B-B14F-4D97-AF65-F5344CB8AC3E}">
        <p14:creationId xmlns:p14="http://schemas.microsoft.com/office/powerpoint/2010/main" val="2011121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9E1F2-4230-2E28-65F8-95068CE84D6F}"/>
              </a:ext>
            </a:extLst>
          </p:cNvPr>
          <p:cNvSpPr>
            <a:spLocks noGrp="1"/>
          </p:cNvSpPr>
          <p:nvPr>
            <p:ph type="title"/>
          </p:nvPr>
        </p:nvSpPr>
        <p:spPr>
          <a:xfrm>
            <a:off x="838200" y="365125"/>
            <a:ext cx="10515600" cy="549275"/>
          </a:xfrm>
        </p:spPr>
        <p:txBody>
          <a:bodyPr>
            <a:normAutofit/>
          </a:bodyPr>
          <a:lstStyle/>
          <a:p>
            <a:pPr algn="ctr"/>
            <a:r>
              <a:rPr lang="en-IN" sz="2400" b="1" dirty="0">
                <a:solidFill>
                  <a:schemeClr val="accent2"/>
                </a:solidFill>
                <a:latin typeface="+mn-lt"/>
              </a:rPr>
              <a:t>Channel wise contribution towards Gross Sales for fiscal year 2021</a:t>
            </a:r>
          </a:p>
        </p:txBody>
      </p:sp>
      <p:sp>
        <p:nvSpPr>
          <p:cNvPr id="3" name="Content Placeholder 2">
            <a:extLst>
              <a:ext uri="{FF2B5EF4-FFF2-40B4-BE49-F238E27FC236}">
                <a16:creationId xmlns:a16="http://schemas.microsoft.com/office/drawing/2014/main" id="{54BF4067-AA04-9D56-9616-899F868E259C}"/>
              </a:ext>
            </a:extLst>
          </p:cNvPr>
          <p:cNvSpPr>
            <a:spLocks noGrp="1"/>
          </p:cNvSpPr>
          <p:nvPr>
            <p:ph idx="1"/>
          </p:nvPr>
        </p:nvSpPr>
        <p:spPr>
          <a:xfrm>
            <a:off x="76200" y="914400"/>
            <a:ext cx="12115800" cy="7866678"/>
          </a:xfrm>
        </p:spPr>
        <p:txBody>
          <a:bodyPr/>
          <a:lstStyle/>
          <a:p>
            <a:pPr marL="0" indent="0" algn="l">
              <a:buNone/>
            </a:pPr>
            <a:r>
              <a:rPr lang="en-IN" dirty="0">
                <a:solidFill>
                  <a:schemeClr val="bg1"/>
                </a:solidFill>
              </a:rPr>
              <a:t>Question</a:t>
            </a:r>
            <a:r>
              <a:rPr lang="en-IN" sz="3200" dirty="0">
                <a:solidFill>
                  <a:schemeClr val="bg1"/>
                </a:solidFill>
              </a:rPr>
              <a:t> : </a:t>
            </a:r>
            <a:r>
              <a:rPr lang="en-US" sz="2400" b="0" i="0" u="none" strike="noStrike" baseline="0" dirty="0">
                <a:solidFill>
                  <a:schemeClr val="bg1"/>
                </a:solidFill>
              </a:rPr>
              <a:t>Which channel helped to bring more gross sales in the fiscal year 2021 and the percentage of contribution? The final output contains these fields, </a:t>
            </a:r>
          </a:p>
          <a:p>
            <a:pPr marL="0" indent="0" algn="l">
              <a:buNone/>
            </a:pPr>
            <a:r>
              <a:rPr lang="en-US" sz="2400" dirty="0">
                <a:solidFill>
                  <a:schemeClr val="bg1"/>
                </a:solidFill>
              </a:rPr>
              <a:t>			</a:t>
            </a:r>
            <a:r>
              <a:rPr lang="en-US" sz="2400" b="0" i="0" u="none" strike="noStrike" baseline="0" dirty="0">
                <a:solidFill>
                  <a:schemeClr val="bg1"/>
                </a:solidFill>
              </a:rPr>
              <a:t>channel </a:t>
            </a:r>
          </a:p>
          <a:p>
            <a:pPr marL="0" indent="0" algn="l">
              <a:buNone/>
            </a:pPr>
            <a:r>
              <a:rPr lang="en-US" sz="2400" dirty="0">
                <a:solidFill>
                  <a:schemeClr val="bg1"/>
                </a:solidFill>
              </a:rPr>
              <a:t>			</a:t>
            </a:r>
            <a:r>
              <a:rPr lang="en-US" sz="2400" b="0" i="0" u="none" strike="noStrike" baseline="0" dirty="0">
                <a:solidFill>
                  <a:schemeClr val="bg1"/>
                </a:solidFill>
              </a:rPr>
              <a:t>gross_sales_mln </a:t>
            </a:r>
          </a:p>
          <a:p>
            <a:pPr marL="0" indent="0" algn="l">
              <a:buNone/>
            </a:pPr>
            <a:r>
              <a:rPr lang="en-US" sz="2400" dirty="0">
                <a:solidFill>
                  <a:schemeClr val="bg1"/>
                </a:solidFill>
              </a:rPr>
              <a:t>			</a:t>
            </a:r>
            <a:r>
              <a:rPr lang="en-US" sz="2400" b="0" i="0" u="none" strike="noStrike" baseline="0" dirty="0">
                <a:solidFill>
                  <a:schemeClr val="bg1"/>
                </a:solidFill>
              </a:rPr>
              <a:t>percentage</a:t>
            </a:r>
            <a:endParaRPr lang="en-US" sz="2400" dirty="0">
              <a:solidFill>
                <a:schemeClr val="bg1"/>
              </a:solidFill>
            </a:endParaRPr>
          </a:p>
          <a:p>
            <a:pPr marL="0" indent="0">
              <a:buNone/>
            </a:pPr>
            <a:r>
              <a:rPr lang="en-US" dirty="0">
                <a:solidFill>
                  <a:schemeClr val="bg1"/>
                </a:solidFill>
              </a:rPr>
              <a:t>Output </a:t>
            </a:r>
          </a:p>
          <a:p>
            <a:endParaRPr lang="en-US" sz="1800" dirty="0">
              <a:latin typeface="Arial" panose="020B0604020202020204" pitchFamily="34" charset="0"/>
            </a:endParaRPr>
          </a:p>
          <a:p>
            <a:pPr marL="0" indent="0">
              <a:buNone/>
            </a:pPr>
            <a:r>
              <a:rPr lang="en-US" sz="1800" dirty="0">
                <a:latin typeface="Arial" panose="020B0604020202020204" pitchFamily="34" charset="0"/>
              </a:rPr>
              <a:t> </a:t>
            </a:r>
            <a:endParaRPr lang="en-IN" dirty="0"/>
          </a:p>
        </p:txBody>
      </p:sp>
      <p:pic>
        <p:nvPicPr>
          <p:cNvPr id="6" name="Picture 5">
            <a:extLst>
              <a:ext uri="{FF2B5EF4-FFF2-40B4-BE49-F238E27FC236}">
                <a16:creationId xmlns:a16="http://schemas.microsoft.com/office/drawing/2014/main" id="{94DCD6A8-F4DC-84BA-C34F-70604C4B639C}"/>
              </a:ext>
            </a:extLst>
          </p:cNvPr>
          <p:cNvPicPr>
            <a:picLocks noChangeAspect="1"/>
          </p:cNvPicPr>
          <p:nvPr/>
        </p:nvPicPr>
        <p:blipFill>
          <a:blip r:embed="rId2"/>
          <a:stretch>
            <a:fillRect/>
          </a:stretch>
        </p:blipFill>
        <p:spPr>
          <a:xfrm>
            <a:off x="2727940" y="3992821"/>
            <a:ext cx="5100251" cy="1577555"/>
          </a:xfrm>
          <a:prstGeom prst="rect">
            <a:avLst/>
          </a:prstGeom>
        </p:spPr>
      </p:pic>
    </p:spTree>
    <p:extLst>
      <p:ext uri="{BB962C8B-B14F-4D97-AF65-F5344CB8AC3E}">
        <p14:creationId xmlns:p14="http://schemas.microsoft.com/office/powerpoint/2010/main" val="2844015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CE56-3580-2259-10BF-6890345751BF}"/>
              </a:ext>
            </a:extLst>
          </p:cNvPr>
          <p:cNvSpPr>
            <a:spLocks noGrp="1"/>
          </p:cNvSpPr>
          <p:nvPr>
            <p:ph type="title"/>
          </p:nvPr>
        </p:nvSpPr>
        <p:spPr>
          <a:xfrm>
            <a:off x="838200" y="150522"/>
            <a:ext cx="10515600" cy="474630"/>
          </a:xfrm>
        </p:spPr>
        <p:txBody>
          <a:bodyPr>
            <a:normAutofit/>
          </a:bodyPr>
          <a:lstStyle/>
          <a:p>
            <a:pPr algn="ctr"/>
            <a:r>
              <a:rPr lang="en-IN" sz="2400" b="1" dirty="0">
                <a:solidFill>
                  <a:schemeClr val="accent2"/>
                </a:solidFill>
                <a:latin typeface="+mn-lt"/>
              </a:rPr>
              <a:t>Conversion of output to visual</a:t>
            </a:r>
            <a:endParaRPr lang="en-IN" sz="2400" dirty="0"/>
          </a:p>
        </p:txBody>
      </p:sp>
      <p:sp>
        <p:nvSpPr>
          <p:cNvPr id="3" name="Content Placeholder 2">
            <a:extLst>
              <a:ext uri="{FF2B5EF4-FFF2-40B4-BE49-F238E27FC236}">
                <a16:creationId xmlns:a16="http://schemas.microsoft.com/office/drawing/2014/main" id="{CCB30BC0-9563-DACB-D1EE-AC3BF3F9F5D2}"/>
              </a:ext>
            </a:extLst>
          </p:cNvPr>
          <p:cNvSpPr>
            <a:spLocks noGrp="1"/>
          </p:cNvSpPr>
          <p:nvPr>
            <p:ph idx="1"/>
          </p:nvPr>
        </p:nvSpPr>
        <p:spPr>
          <a:xfrm>
            <a:off x="81280" y="1005840"/>
            <a:ext cx="12029440" cy="5918835"/>
          </a:xfrm>
        </p:spPr>
        <p:txBody>
          <a:bodyPr>
            <a:normAutofit/>
          </a:bodyPr>
          <a:lstStyle/>
          <a:p>
            <a:endParaRPr lang="en-IN" dirty="0"/>
          </a:p>
          <a:p>
            <a:endParaRPr lang="en-IN" dirty="0"/>
          </a:p>
          <a:p>
            <a:endParaRPr lang="en-IN" dirty="0"/>
          </a:p>
          <a:p>
            <a:pPr marL="0" indent="0">
              <a:buNone/>
            </a:pPr>
            <a:r>
              <a:rPr lang="en-IN" dirty="0"/>
              <a:t>                                                              </a:t>
            </a:r>
          </a:p>
          <a:p>
            <a:endParaRPr lang="en-IN" dirty="0"/>
          </a:p>
          <a:p>
            <a:endParaRPr lang="en-IN" dirty="0"/>
          </a:p>
          <a:p>
            <a:endParaRPr lang="en-IN" dirty="0"/>
          </a:p>
          <a:p>
            <a:endParaRPr lang="en-IN" dirty="0"/>
          </a:p>
          <a:p>
            <a:pPr marL="0" indent="0" algn="ctr">
              <a:buNone/>
            </a:pPr>
            <a:endParaRPr lang="en-IN" sz="2400" b="1" dirty="0">
              <a:solidFill>
                <a:schemeClr val="accent2"/>
              </a:solidFill>
            </a:endParaRPr>
          </a:p>
          <a:p>
            <a:pPr marL="0" indent="0" algn="ctr">
              <a:buNone/>
            </a:pPr>
            <a:r>
              <a:rPr lang="en-IN" sz="2400" b="1" dirty="0">
                <a:solidFill>
                  <a:schemeClr val="accent2"/>
                </a:solidFill>
              </a:rPr>
              <a:t>Insights</a:t>
            </a:r>
          </a:p>
          <a:p>
            <a:pPr marL="0" indent="0" algn="ctr">
              <a:buNone/>
            </a:pPr>
            <a:r>
              <a:rPr lang="en-IN" sz="1800" dirty="0">
                <a:solidFill>
                  <a:schemeClr val="bg1"/>
                </a:solidFill>
              </a:rPr>
              <a:t>Pie chart shows that Retailer had contributed 73.23 % to bring more sales to Atliq Hardwares in fiscal year 2021</a:t>
            </a:r>
            <a:endParaRPr lang="en-IN" sz="2000" dirty="0"/>
          </a:p>
          <a:p>
            <a:endParaRPr lang="en-IN" dirty="0"/>
          </a:p>
          <a:p>
            <a:endParaRPr lang="en-IN" dirty="0"/>
          </a:p>
          <a:p>
            <a:endParaRPr lang="en-IN" dirty="0"/>
          </a:p>
          <a:p>
            <a:endParaRPr lang="en-IN" dirty="0"/>
          </a:p>
        </p:txBody>
      </p:sp>
      <p:sp>
        <p:nvSpPr>
          <p:cNvPr id="17" name="Arrow: Right 16">
            <a:extLst>
              <a:ext uri="{FF2B5EF4-FFF2-40B4-BE49-F238E27FC236}">
                <a16:creationId xmlns:a16="http://schemas.microsoft.com/office/drawing/2014/main" id="{523B803F-E563-1C84-CFC4-234AAEA2AC7A}"/>
              </a:ext>
            </a:extLst>
          </p:cNvPr>
          <p:cNvSpPr/>
          <p:nvPr/>
        </p:nvSpPr>
        <p:spPr>
          <a:xfrm>
            <a:off x="4837750" y="2590800"/>
            <a:ext cx="762000" cy="487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E21F2147-09B2-4C62-DBCE-537EA7016F7A}"/>
              </a:ext>
            </a:extLst>
          </p:cNvPr>
          <p:cNvPicPr>
            <a:picLocks noChangeAspect="1"/>
          </p:cNvPicPr>
          <p:nvPr/>
        </p:nvPicPr>
        <p:blipFill>
          <a:blip r:embed="rId2"/>
          <a:stretch>
            <a:fillRect/>
          </a:stretch>
        </p:blipFill>
        <p:spPr>
          <a:xfrm>
            <a:off x="81280" y="2045862"/>
            <a:ext cx="4565365" cy="1577555"/>
          </a:xfrm>
          <a:prstGeom prst="rect">
            <a:avLst/>
          </a:prstGeom>
        </p:spPr>
      </p:pic>
      <p:pic>
        <p:nvPicPr>
          <p:cNvPr id="8" name="Picture 7">
            <a:extLst>
              <a:ext uri="{FF2B5EF4-FFF2-40B4-BE49-F238E27FC236}">
                <a16:creationId xmlns:a16="http://schemas.microsoft.com/office/drawing/2014/main" id="{A91A629A-D6AE-AB6D-5A22-E9D31CC472F3}"/>
              </a:ext>
            </a:extLst>
          </p:cNvPr>
          <p:cNvPicPr>
            <a:picLocks noChangeAspect="1"/>
          </p:cNvPicPr>
          <p:nvPr/>
        </p:nvPicPr>
        <p:blipFill>
          <a:blip r:embed="rId3"/>
          <a:stretch>
            <a:fillRect/>
          </a:stretch>
        </p:blipFill>
        <p:spPr>
          <a:xfrm>
            <a:off x="5949812" y="1291668"/>
            <a:ext cx="6160908" cy="3573624"/>
          </a:xfrm>
          <a:prstGeom prst="rect">
            <a:avLst/>
          </a:prstGeom>
        </p:spPr>
      </p:pic>
    </p:spTree>
    <p:extLst>
      <p:ext uri="{BB962C8B-B14F-4D97-AF65-F5344CB8AC3E}">
        <p14:creationId xmlns:p14="http://schemas.microsoft.com/office/powerpoint/2010/main" val="992662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9E1F2-4230-2E28-65F8-95068CE84D6F}"/>
              </a:ext>
            </a:extLst>
          </p:cNvPr>
          <p:cNvSpPr>
            <a:spLocks noGrp="1"/>
          </p:cNvSpPr>
          <p:nvPr>
            <p:ph type="title"/>
          </p:nvPr>
        </p:nvSpPr>
        <p:spPr>
          <a:xfrm>
            <a:off x="838200" y="365125"/>
            <a:ext cx="10515600" cy="549275"/>
          </a:xfrm>
        </p:spPr>
        <p:txBody>
          <a:bodyPr>
            <a:normAutofit/>
          </a:bodyPr>
          <a:lstStyle/>
          <a:p>
            <a:pPr algn="ctr"/>
            <a:r>
              <a:rPr lang="en-IN" sz="2400" b="1" dirty="0">
                <a:solidFill>
                  <a:schemeClr val="accent2"/>
                </a:solidFill>
                <a:latin typeface="+mn-lt"/>
              </a:rPr>
              <a:t>Top 3 products division-wise with high total sold quantity in fiscal year 2021</a:t>
            </a:r>
          </a:p>
        </p:txBody>
      </p:sp>
      <p:sp>
        <p:nvSpPr>
          <p:cNvPr id="3" name="Content Placeholder 2">
            <a:extLst>
              <a:ext uri="{FF2B5EF4-FFF2-40B4-BE49-F238E27FC236}">
                <a16:creationId xmlns:a16="http://schemas.microsoft.com/office/drawing/2014/main" id="{54BF4067-AA04-9D56-9616-899F868E259C}"/>
              </a:ext>
            </a:extLst>
          </p:cNvPr>
          <p:cNvSpPr>
            <a:spLocks noGrp="1"/>
          </p:cNvSpPr>
          <p:nvPr>
            <p:ph idx="1"/>
          </p:nvPr>
        </p:nvSpPr>
        <p:spPr>
          <a:xfrm>
            <a:off x="76200" y="914400"/>
            <a:ext cx="12115800" cy="7866678"/>
          </a:xfrm>
        </p:spPr>
        <p:txBody>
          <a:bodyPr/>
          <a:lstStyle/>
          <a:p>
            <a:pPr marL="0" indent="0" algn="l">
              <a:buNone/>
            </a:pPr>
            <a:r>
              <a:rPr lang="en-IN" dirty="0">
                <a:solidFill>
                  <a:schemeClr val="bg1"/>
                </a:solidFill>
              </a:rPr>
              <a:t>Question</a:t>
            </a:r>
            <a:r>
              <a:rPr lang="en-IN" sz="3200" dirty="0">
                <a:solidFill>
                  <a:schemeClr val="bg1"/>
                </a:solidFill>
              </a:rPr>
              <a:t> : </a:t>
            </a:r>
            <a:endParaRPr lang="en-IN" sz="1800" b="0" i="0" u="none" strike="noStrike" baseline="0" dirty="0">
              <a:solidFill>
                <a:srgbClr val="000000"/>
              </a:solidFill>
              <a:latin typeface="Arial" panose="020B0604020202020204" pitchFamily="34" charset="0"/>
            </a:endParaRPr>
          </a:p>
          <a:p>
            <a:pPr marL="0" indent="0">
              <a:buNone/>
            </a:pPr>
            <a:r>
              <a:rPr lang="en-US" sz="2400" b="0" i="0" u="none" strike="noStrike" baseline="0" dirty="0">
                <a:solidFill>
                  <a:schemeClr val="bg1"/>
                </a:solidFill>
              </a:rPr>
              <a:t>Get the Top 3 products in each division that have a high total_sold_quantity in the </a:t>
            </a:r>
            <a:r>
              <a:rPr lang="en-US" sz="2400" b="0" i="0" u="none" strike="noStrike" baseline="0" dirty="0" err="1">
                <a:solidFill>
                  <a:schemeClr val="bg1"/>
                </a:solidFill>
              </a:rPr>
              <a:t>fiscal_year</a:t>
            </a:r>
            <a:r>
              <a:rPr lang="en-US" sz="2400" b="0" i="0" u="none" strike="noStrike" baseline="0" dirty="0">
                <a:solidFill>
                  <a:schemeClr val="bg1"/>
                </a:solidFill>
              </a:rPr>
              <a:t> 2021? The final output contains these fields, </a:t>
            </a:r>
          </a:p>
          <a:p>
            <a:pPr marL="0" indent="0">
              <a:buNone/>
            </a:pPr>
            <a:r>
              <a:rPr lang="en-US" sz="2400" b="0" i="0" u="none" strike="noStrike" baseline="0" dirty="0">
                <a:solidFill>
                  <a:schemeClr val="bg1"/>
                </a:solidFill>
              </a:rPr>
              <a:t>			division </a:t>
            </a:r>
          </a:p>
          <a:p>
            <a:pPr marL="0" indent="0">
              <a:buNone/>
            </a:pPr>
            <a:r>
              <a:rPr lang="en-US" sz="2400" dirty="0">
                <a:solidFill>
                  <a:schemeClr val="bg1"/>
                </a:solidFill>
              </a:rPr>
              <a:t>			</a:t>
            </a:r>
            <a:r>
              <a:rPr lang="en-US" sz="2400" b="0" i="0" u="none" strike="noStrike" baseline="0" dirty="0">
                <a:solidFill>
                  <a:schemeClr val="bg1"/>
                </a:solidFill>
              </a:rPr>
              <a:t>product_code </a:t>
            </a:r>
          </a:p>
          <a:p>
            <a:endParaRPr lang="en-US" sz="1800" dirty="0">
              <a:solidFill>
                <a:schemeClr val="bg1"/>
              </a:solidFill>
              <a:latin typeface="Arial" panose="020B0604020202020204" pitchFamily="34" charset="0"/>
            </a:endParaRPr>
          </a:p>
          <a:p>
            <a:pPr marL="0" indent="0">
              <a:buNone/>
            </a:pPr>
            <a:r>
              <a:rPr lang="en-US" dirty="0">
                <a:solidFill>
                  <a:schemeClr val="bg1"/>
                </a:solidFill>
              </a:rPr>
              <a:t>Output </a:t>
            </a:r>
          </a:p>
          <a:p>
            <a:endParaRPr lang="en-US" sz="1800" dirty="0">
              <a:latin typeface="Arial" panose="020B0604020202020204" pitchFamily="34" charset="0"/>
            </a:endParaRPr>
          </a:p>
          <a:p>
            <a:pPr marL="0" indent="0">
              <a:buNone/>
            </a:pPr>
            <a:r>
              <a:rPr lang="en-US" sz="1800" dirty="0">
                <a:latin typeface="Arial" panose="020B0604020202020204" pitchFamily="34" charset="0"/>
              </a:rPr>
              <a:t> </a:t>
            </a:r>
            <a:endParaRPr lang="en-IN" dirty="0"/>
          </a:p>
        </p:txBody>
      </p:sp>
      <p:pic>
        <p:nvPicPr>
          <p:cNvPr id="5" name="Picture 4">
            <a:extLst>
              <a:ext uri="{FF2B5EF4-FFF2-40B4-BE49-F238E27FC236}">
                <a16:creationId xmlns:a16="http://schemas.microsoft.com/office/drawing/2014/main" id="{A5775555-F808-25AD-12D5-C08CCCC0DC7F}"/>
              </a:ext>
            </a:extLst>
          </p:cNvPr>
          <p:cNvPicPr>
            <a:picLocks noChangeAspect="1"/>
          </p:cNvPicPr>
          <p:nvPr/>
        </p:nvPicPr>
        <p:blipFill>
          <a:blip r:embed="rId2"/>
          <a:stretch>
            <a:fillRect/>
          </a:stretch>
        </p:blipFill>
        <p:spPr>
          <a:xfrm>
            <a:off x="2706265" y="3790463"/>
            <a:ext cx="6055179" cy="2619667"/>
          </a:xfrm>
          <a:prstGeom prst="rect">
            <a:avLst/>
          </a:prstGeom>
        </p:spPr>
      </p:pic>
    </p:spTree>
    <p:extLst>
      <p:ext uri="{BB962C8B-B14F-4D97-AF65-F5344CB8AC3E}">
        <p14:creationId xmlns:p14="http://schemas.microsoft.com/office/powerpoint/2010/main" val="527594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CE56-3580-2259-10BF-6890345751BF}"/>
              </a:ext>
            </a:extLst>
          </p:cNvPr>
          <p:cNvSpPr>
            <a:spLocks noGrp="1"/>
          </p:cNvSpPr>
          <p:nvPr>
            <p:ph type="title"/>
          </p:nvPr>
        </p:nvSpPr>
        <p:spPr>
          <a:xfrm>
            <a:off x="838200" y="150522"/>
            <a:ext cx="10515600" cy="474630"/>
          </a:xfrm>
        </p:spPr>
        <p:txBody>
          <a:bodyPr>
            <a:normAutofit/>
          </a:bodyPr>
          <a:lstStyle/>
          <a:p>
            <a:pPr algn="ctr"/>
            <a:r>
              <a:rPr lang="en-IN" sz="2400" b="1" dirty="0">
                <a:solidFill>
                  <a:schemeClr val="accent2"/>
                </a:solidFill>
                <a:latin typeface="+mn-lt"/>
              </a:rPr>
              <a:t>Conversion of output to visual</a:t>
            </a:r>
            <a:endParaRPr lang="en-IN" sz="2400" dirty="0"/>
          </a:p>
        </p:txBody>
      </p:sp>
      <p:sp>
        <p:nvSpPr>
          <p:cNvPr id="3" name="Content Placeholder 2">
            <a:extLst>
              <a:ext uri="{FF2B5EF4-FFF2-40B4-BE49-F238E27FC236}">
                <a16:creationId xmlns:a16="http://schemas.microsoft.com/office/drawing/2014/main" id="{CCB30BC0-9563-DACB-D1EE-AC3BF3F9F5D2}"/>
              </a:ext>
            </a:extLst>
          </p:cNvPr>
          <p:cNvSpPr>
            <a:spLocks noGrp="1"/>
          </p:cNvSpPr>
          <p:nvPr>
            <p:ph idx="1"/>
          </p:nvPr>
        </p:nvSpPr>
        <p:spPr>
          <a:xfrm>
            <a:off x="81280" y="1005840"/>
            <a:ext cx="12029440" cy="5918835"/>
          </a:xfrm>
        </p:spPr>
        <p:txBody>
          <a:bodyPr>
            <a:normAutofit/>
          </a:bodyPr>
          <a:lstStyle/>
          <a:p>
            <a:endParaRPr lang="en-IN" dirty="0"/>
          </a:p>
          <a:p>
            <a:endParaRPr lang="en-IN" dirty="0"/>
          </a:p>
          <a:p>
            <a:endParaRPr lang="en-IN" dirty="0"/>
          </a:p>
          <a:p>
            <a:pPr marL="0" indent="0">
              <a:buNone/>
            </a:pPr>
            <a:r>
              <a:rPr lang="en-IN" dirty="0"/>
              <a:t>                                                              </a:t>
            </a:r>
          </a:p>
          <a:p>
            <a:endParaRPr lang="en-IN" dirty="0"/>
          </a:p>
          <a:p>
            <a:endParaRPr lang="en-IN" dirty="0"/>
          </a:p>
          <a:p>
            <a:endParaRPr lang="en-IN" dirty="0"/>
          </a:p>
          <a:p>
            <a:endParaRPr lang="en-IN" dirty="0"/>
          </a:p>
          <a:p>
            <a:pPr marL="0" indent="0" algn="ctr">
              <a:buNone/>
            </a:pPr>
            <a:endParaRPr lang="en-IN" sz="2400" b="1" dirty="0">
              <a:solidFill>
                <a:schemeClr val="accent2"/>
              </a:solidFill>
            </a:endParaRPr>
          </a:p>
          <a:p>
            <a:pPr marL="0" indent="0" algn="ctr">
              <a:buNone/>
            </a:pPr>
            <a:r>
              <a:rPr lang="en-IN" sz="2400" b="1" dirty="0">
                <a:solidFill>
                  <a:schemeClr val="accent2"/>
                </a:solidFill>
              </a:rPr>
              <a:t>Insights</a:t>
            </a:r>
          </a:p>
          <a:p>
            <a:pPr marL="0" indent="0" algn="ctr">
              <a:buNone/>
            </a:pPr>
            <a:r>
              <a:rPr lang="en-IN" sz="1800" dirty="0">
                <a:solidFill>
                  <a:schemeClr val="bg1"/>
                </a:solidFill>
              </a:rPr>
              <a:t>AQ Pen Drive DRC(Category: USB Flash Drives) in N &amp; S, AQ Gamers Ms (Category: Mouse) in P &amp; A and AQ Digit (Category: Personal Laptop) in PC division tops the maximum sold quantity in fiscal year 2021</a:t>
            </a:r>
            <a:endParaRPr lang="en-IN" sz="2000" dirty="0"/>
          </a:p>
          <a:p>
            <a:endParaRPr lang="en-IN" dirty="0"/>
          </a:p>
          <a:p>
            <a:endParaRPr lang="en-IN" dirty="0"/>
          </a:p>
          <a:p>
            <a:endParaRPr lang="en-IN" dirty="0"/>
          </a:p>
          <a:p>
            <a:endParaRPr lang="en-IN" dirty="0"/>
          </a:p>
        </p:txBody>
      </p:sp>
      <p:sp>
        <p:nvSpPr>
          <p:cNvPr id="17" name="Arrow: Right 16">
            <a:extLst>
              <a:ext uri="{FF2B5EF4-FFF2-40B4-BE49-F238E27FC236}">
                <a16:creationId xmlns:a16="http://schemas.microsoft.com/office/drawing/2014/main" id="{523B803F-E563-1C84-CFC4-234AAEA2AC7A}"/>
              </a:ext>
            </a:extLst>
          </p:cNvPr>
          <p:cNvSpPr/>
          <p:nvPr/>
        </p:nvSpPr>
        <p:spPr>
          <a:xfrm>
            <a:off x="5290457" y="2590800"/>
            <a:ext cx="435424" cy="487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4EDDF86E-299B-3EFC-B36C-59D35583C17F}"/>
              </a:ext>
            </a:extLst>
          </p:cNvPr>
          <p:cNvPicPr>
            <a:picLocks noChangeAspect="1"/>
          </p:cNvPicPr>
          <p:nvPr/>
        </p:nvPicPr>
        <p:blipFill>
          <a:blip r:embed="rId2"/>
          <a:stretch>
            <a:fillRect/>
          </a:stretch>
        </p:blipFill>
        <p:spPr>
          <a:xfrm>
            <a:off x="0" y="1291668"/>
            <a:ext cx="5203840" cy="3573624"/>
          </a:xfrm>
          <a:prstGeom prst="rect">
            <a:avLst/>
          </a:prstGeom>
        </p:spPr>
      </p:pic>
      <p:pic>
        <p:nvPicPr>
          <p:cNvPr id="7" name="Picture 6">
            <a:extLst>
              <a:ext uri="{FF2B5EF4-FFF2-40B4-BE49-F238E27FC236}">
                <a16:creationId xmlns:a16="http://schemas.microsoft.com/office/drawing/2014/main" id="{4328B565-CA41-DF25-CBCD-CB8E61FE964A}"/>
              </a:ext>
            </a:extLst>
          </p:cNvPr>
          <p:cNvPicPr>
            <a:picLocks noChangeAspect="1"/>
          </p:cNvPicPr>
          <p:nvPr/>
        </p:nvPicPr>
        <p:blipFill>
          <a:blip r:embed="rId3"/>
          <a:stretch>
            <a:fillRect/>
          </a:stretch>
        </p:blipFill>
        <p:spPr>
          <a:xfrm>
            <a:off x="5952931" y="1119673"/>
            <a:ext cx="6244406" cy="4077478"/>
          </a:xfrm>
          <a:prstGeom prst="rect">
            <a:avLst/>
          </a:prstGeom>
        </p:spPr>
      </p:pic>
      <p:pic>
        <p:nvPicPr>
          <p:cNvPr id="12" name="Picture 11">
            <a:extLst>
              <a:ext uri="{FF2B5EF4-FFF2-40B4-BE49-F238E27FC236}">
                <a16:creationId xmlns:a16="http://schemas.microsoft.com/office/drawing/2014/main" id="{5043F343-4DB6-F40E-E312-96D80FB7B116}"/>
              </a:ext>
            </a:extLst>
          </p:cNvPr>
          <p:cNvPicPr>
            <a:picLocks noChangeAspect="1"/>
          </p:cNvPicPr>
          <p:nvPr/>
        </p:nvPicPr>
        <p:blipFill>
          <a:blip r:embed="rId4"/>
          <a:stretch>
            <a:fillRect/>
          </a:stretch>
        </p:blipFill>
        <p:spPr>
          <a:xfrm>
            <a:off x="10240396" y="4209699"/>
            <a:ext cx="1333500" cy="638175"/>
          </a:xfrm>
          <a:prstGeom prst="rect">
            <a:avLst/>
          </a:prstGeom>
        </p:spPr>
      </p:pic>
    </p:spTree>
    <p:extLst>
      <p:ext uri="{BB962C8B-B14F-4D97-AF65-F5344CB8AC3E}">
        <p14:creationId xmlns:p14="http://schemas.microsoft.com/office/powerpoint/2010/main" val="2401907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9E1F2-4230-2E28-65F8-95068CE84D6F}"/>
              </a:ext>
            </a:extLst>
          </p:cNvPr>
          <p:cNvSpPr>
            <a:spLocks noGrp="1"/>
          </p:cNvSpPr>
          <p:nvPr>
            <p:ph type="title"/>
          </p:nvPr>
        </p:nvSpPr>
        <p:spPr>
          <a:xfrm>
            <a:off x="838200" y="365125"/>
            <a:ext cx="10515600" cy="549275"/>
          </a:xfrm>
        </p:spPr>
        <p:txBody>
          <a:bodyPr>
            <a:normAutofit fontScale="90000"/>
          </a:bodyPr>
          <a:lstStyle/>
          <a:p>
            <a:pPr algn="ctr"/>
            <a:r>
              <a:rPr lang="en-IN" sz="2400" b="1" dirty="0">
                <a:solidFill>
                  <a:schemeClr val="accent2"/>
                </a:solidFill>
                <a:latin typeface="+mn-lt"/>
              </a:rPr>
              <a:t>Total Gross Sales/Quantity Sold/Manufacturing Cost for Atliq Hardwares over 3 years: 2019, 2020 and 2021</a:t>
            </a:r>
          </a:p>
        </p:txBody>
      </p:sp>
      <p:sp>
        <p:nvSpPr>
          <p:cNvPr id="3" name="Content Placeholder 2">
            <a:extLst>
              <a:ext uri="{FF2B5EF4-FFF2-40B4-BE49-F238E27FC236}">
                <a16:creationId xmlns:a16="http://schemas.microsoft.com/office/drawing/2014/main" id="{54BF4067-AA04-9D56-9616-899F868E259C}"/>
              </a:ext>
            </a:extLst>
          </p:cNvPr>
          <p:cNvSpPr>
            <a:spLocks noGrp="1"/>
          </p:cNvSpPr>
          <p:nvPr>
            <p:ph idx="1"/>
          </p:nvPr>
        </p:nvSpPr>
        <p:spPr>
          <a:xfrm>
            <a:off x="76200" y="914400"/>
            <a:ext cx="12115800" cy="7866678"/>
          </a:xfrm>
        </p:spPr>
        <p:txBody>
          <a:bodyPr/>
          <a:lstStyle/>
          <a:p>
            <a:pPr marL="0" indent="0" algn="l">
              <a:buNone/>
            </a:pPr>
            <a:r>
              <a:rPr lang="en-IN" dirty="0">
                <a:solidFill>
                  <a:schemeClr val="bg1"/>
                </a:solidFill>
              </a:rPr>
              <a:t>Question</a:t>
            </a:r>
            <a:r>
              <a:rPr lang="en-IN" sz="3200" dirty="0">
                <a:solidFill>
                  <a:schemeClr val="bg1"/>
                </a:solidFill>
              </a:rPr>
              <a:t> : </a:t>
            </a:r>
            <a:r>
              <a:rPr lang="en-US" sz="2400" b="0" i="0" u="none" strike="noStrike" baseline="0" dirty="0">
                <a:solidFill>
                  <a:schemeClr val="bg1"/>
                </a:solidFill>
              </a:rPr>
              <a:t>Get the </a:t>
            </a:r>
            <a:r>
              <a:rPr lang="en-IN" sz="2400" dirty="0">
                <a:solidFill>
                  <a:schemeClr val="bg1"/>
                </a:solidFill>
              </a:rPr>
              <a:t>Total Gross Sales/Quantity Sold/Manufacturing Cost</a:t>
            </a:r>
            <a:r>
              <a:rPr lang="en-US" sz="2400" dirty="0">
                <a:solidFill>
                  <a:schemeClr val="bg1"/>
                </a:solidFill>
              </a:rPr>
              <a:t> by Year</a:t>
            </a:r>
          </a:p>
          <a:p>
            <a:pPr marL="0" indent="0">
              <a:buNone/>
            </a:pPr>
            <a:endParaRPr lang="en-US" sz="1800" dirty="0">
              <a:solidFill>
                <a:schemeClr val="bg1"/>
              </a:solidFill>
              <a:latin typeface="Arial" panose="020B0604020202020204" pitchFamily="34" charset="0"/>
            </a:endParaRPr>
          </a:p>
          <a:p>
            <a:pPr marL="0" indent="0">
              <a:buNone/>
            </a:pPr>
            <a:r>
              <a:rPr lang="en-US" dirty="0">
                <a:solidFill>
                  <a:schemeClr val="bg1"/>
                </a:solidFill>
              </a:rPr>
              <a:t>Output </a:t>
            </a:r>
          </a:p>
          <a:p>
            <a:endParaRPr lang="en-US" sz="1800" dirty="0">
              <a:latin typeface="Arial" panose="020B0604020202020204" pitchFamily="34" charset="0"/>
            </a:endParaRPr>
          </a:p>
          <a:p>
            <a:pPr marL="0" indent="0">
              <a:buNone/>
            </a:pPr>
            <a:r>
              <a:rPr lang="en-US" sz="1800" dirty="0">
                <a:latin typeface="Arial" panose="020B0604020202020204" pitchFamily="34" charset="0"/>
              </a:rPr>
              <a:t> </a:t>
            </a:r>
            <a:endParaRPr lang="en-IN" dirty="0"/>
          </a:p>
        </p:txBody>
      </p:sp>
      <p:sp>
        <p:nvSpPr>
          <p:cNvPr id="4" name="Plus Sign 3">
            <a:extLst>
              <a:ext uri="{FF2B5EF4-FFF2-40B4-BE49-F238E27FC236}">
                <a16:creationId xmlns:a16="http://schemas.microsoft.com/office/drawing/2014/main" id="{E44CFEDE-D6BD-8EE9-6570-A6E0FFD3DD29}"/>
              </a:ext>
            </a:extLst>
          </p:cNvPr>
          <p:cNvSpPr/>
          <p:nvPr/>
        </p:nvSpPr>
        <p:spPr>
          <a:xfrm>
            <a:off x="4894926" y="3429000"/>
            <a:ext cx="527083" cy="48985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AA5EB0A7-5F42-27EA-E9FB-E7D4339AE704}"/>
              </a:ext>
            </a:extLst>
          </p:cNvPr>
          <p:cNvPicPr>
            <a:picLocks noChangeAspect="1"/>
          </p:cNvPicPr>
          <p:nvPr/>
        </p:nvPicPr>
        <p:blipFill>
          <a:blip r:embed="rId2"/>
          <a:stretch>
            <a:fillRect/>
          </a:stretch>
        </p:blipFill>
        <p:spPr>
          <a:xfrm>
            <a:off x="1589703" y="1714500"/>
            <a:ext cx="2705100" cy="4479925"/>
          </a:xfrm>
          <a:prstGeom prst="rect">
            <a:avLst/>
          </a:prstGeom>
        </p:spPr>
      </p:pic>
      <p:pic>
        <p:nvPicPr>
          <p:cNvPr id="9" name="Picture 8">
            <a:extLst>
              <a:ext uri="{FF2B5EF4-FFF2-40B4-BE49-F238E27FC236}">
                <a16:creationId xmlns:a16="http://schemas.microsoft.com/office/drawing/2014/main" id="{797658E4-BD2A-DC65-F57A-2DF7D1774119}"/>
              </a:ext>
            </a:extLst>
          </p:cNvPr>
          <p:cNvPicPr>
            <a:picLocks noChangeAspect="1"/>
          </p:cNvPicPr>
          <p:nvPr/>
        </p:nvPicPr>
        <p:blipFill>
          <a:blip r:embed="rId3"/>
          <a:stretch>
            <a:fillRect/>
          </a:stretch>
        </p:blipFill>
        <p:spPr>
          <a:xfrm>
            <a:off x="6022132" y="1714500"/>
            <a:ext cx="3686175" cy="4479925"/>
          </a:xfrm>
          <a:prstGeom prst="rect">
            <a:avLst/>
          </a:prstGeom>
        </p:spPr>
      </p:pic>
    </p:spTree>
    <p:extLst>
      <p:ext uri="{BB962C8B-B14F-4D97-AF65-F5344CB8AC3E}">
        <p14:creationId xmlns:p14="http://schemas.microsoft.com/office/powerpoint/2010/main" val="2748264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CE56-3580-2259-10BF-6890345751BF}"/>
              </a:ext>
            </a:extLst>
          </p:cNvPr>
          <p:cNvSpPr>
            <a:spLocks noGrp="1"/>
          </p:cNvSpPr>
          <p:nvPr>
            <p:ph type="title"/>
          </p:nvPr>
        </p:nvSpPr>
        <p:spPr>
          <a:xfrm>
            <a:off x="838200" y="122530"/>
            <a:ext cx="10515600" cy="474630"/>
          </a:xfrm>
        </p:spPr>
        <p:txBody>
          <a:bodyPr>
            <a:normAutofit/>
          </a:bodyPr>
          <a:lstStyle/>
          <a:p>
            <a:pPr algn="ctr"/>
            <a:r>
              <a:rPr lang="en-IN" sz="2400" b="1" dirty="0">
                <a:solidFill>
                  <a:schemeClr val="accent2"/>
                </a:solidFill>
                <a:latin typeface="+mn-lt"/>
              </a:rPr>
              <a:t>Conversion of output to visual</a:t>
            </a:r>
            <a:endParaRPr lang="en-IN" sz="2400" dirty="0"/>
          </a:p>
        </p:txBody>
      </p:sp>
      <p:sp>
        <p:nvSpPr>
          <p:cNvPr id="3" name="Content Placeholder 2">
            <a:extLst>
              <a:ext uri="{FF2B5EF4-FFF2-40B4-BE49-F238E27FC236}">
                <a16:creationId xmlns:a16="http://schemas.microsoft.com/office/drawing/2014/main" id="{CCB30BC0-9563-DACB-D1EE-AC3BF3F9F5D2}"/>
              </a:ext>
            </a:extLst>
          </p:cNvPr>
          <p:cNvSpPr>
            <a:spLocks noGrp="1"/>
          </p:cNvSpPr>
          <p:nvPr>
            <p:ph idx="1"/>
          </p:nvPr>
        </p:nvSpPr>
        <p:spPr>
          <a:xfrm>
            <a:off x="0" y="522514"/>
            <a:ext cx="12192000" cy="6335487"/>
          </a:xfrm>
        </p:spPr>
        <p:txBody>
          <a:bodyPr>
            <a:normAutofit fontScale="92500" lnSpcReduction="10000"/>
          </a:bodyPr>
          <a:lstStyle/>
          <a:p>
            <a:endParaRPr lang="en-IN" dirty="0"/>
          </a:p>
          <a:p>
            <a:endParaRPr lang="en-IN" dirty="0"/>
          </a:p>
          <a:p>
            <a:endParaRPr lang="en-IN" dirty="0"/>
          </a:p>
          <a:p>
            <a:pPr marL="0" indent="0">
              <a:buNone/>
            </a:pPr>
            <a:r>
              <a:rPr lang="en-IN" dirty="0"/>
              <a:t>                                                              </a:t>
            </a:r>
          </a:p>
          <a:p>
            <a:endParaRPr lang="en-IN" dirty="0"/>
          </a:p>
          <a:p>
            <a:endParaRPr lang="en-IN" dirty="0"/>
          </a:p>
          <a:p>
            <a:endParaRPr lang="en-IN" dirty="0"/>
          </a:p>
          <a:p>
            <a:pPr marL="0" indent="0">
              <a:buNone/>
            </a:pPr>
            <a:endParaRPr lang="en-IN" dirty="0"/>
          </a:p>
          <a:p>
            <a:pPr marL="0" indent="0" algn="ctr">
              <a:buNone/>
            </a:pPr>
            <a:endParaRPr lang="en-IN" sz="2400" b="1" dirty="0">
              <a:solidFill>
                <a:schemeClr val="accent2"/>
              </a:solidFill>
            </a:endParaRPr>
          </a:p>
          <a:p>
            <a:pPr marL="0" indent="0" algn="ctr">
              <a:buNone/>
            </a:pPr>
            <a:endParaRPr lang="en-IN" sz="2400" b="1" dirty="0">
              <a:solidFill>
                <a:schemeClr val="accent2"/>
              </a:solidFill>
            </a:endParaRPr>
          </a:p>
          <a:p>
            <a:pPr marL="0" indent="0" algn="ctr">
              <a:buNone/>
            </a:pPr>
            <a:endParaRPr lang="en-IN" sz="2400" b="1" dirty="0">
              <a:solidFill>
                <a:schemeClr val="accent2"/>
              </a:solidFill>
            </a:endParaRPr>
          </a:p>
          <a:p>
            <a:pPr marL="0" indent="0" algn="ctr">
              <a:buNone/>
            </a:pPr>
            <a:endParaRPr lang="en-IN" sz="2400" b="1" dirty="0">
              <a:solidFill>
                <a:schemeClr val="accent2"/>
              </a:solidFill>
            </a:endParaRPr>
          </a:p>
          <a:p>
            <a:pPr marL="0" indent="0" algn="ctr">
              <a:buNone/>
            </a:pPr>
            <a:endParaRPr lang="en-IN" sz="2400" b="1" dirty="0">
              <a:solidFill>
                <a:schemeClr val="accent2"/>
              </a:solidFill>
            </a:endParaRPr>
          </a:p>
          <a:p>
            <a:pPr marL="0" indent="0" algn="ctr">
              <a:buNone/>
            </a:pPr>
            <a:r>
              <a:rPr lang="en-IN" sz="2400" b="1" dirty="0">
                <a:solidFill>
                  <a:schemeClr val="accent2"/>
                </a:solidFill>
              </a:rPr>
              <a:t>Insights</a:t>
            </a:r>
          </a:p>
          <a:p>
            <a:pPr marL="0" indent="0" algn="ctr">
              <a:buNone/>
            </a:pPr>
            <a:r>
              <a:rPr lang="en-IN" sz="1800" dirty="0">
                <a:solidFill>
                  <a:schemeClr val="bg1"/>
                </a:solidFill>
              </a:rPr>
              <a:t>Visualization shows Total value of Gross Sales, Quantity Sold and Manufacturing Cost</a:t>
            </a:r>
          </a:p>
          <a:p>
            <a:pPr marL="0" indent="0">
              <a:buNone/>
            </a:pPr>
            <a:endParaRPr lang="en-IN" dirty="0"/>
          </a:p>
          <a:p>
            <a:endParaRPr lang="en-IN" dirty="0"/>
          </a:p>
          <a:p>
            <a:endParaRPr lang="en-IN" dirty="0"/>
          </a:p>
          <a:p>
            <a:endParaRPr lang="en-IN" dirty="0"/>
          </a:p>
        </p:txBody>
      </p:sp>
      <p:sp>
        <p:nvSpPr>
          <p:cNvPr id="17" name="Arrow: Right 16">
            <a:extLst>
              <a:ext uri="{FF2B5EF4-FFF2-40B4-BE49-F238E27FC236}">
                <a16:creationId xmlns:a16="http://schemas.microsoft.com/office/drawing/2014/main" id="{523B803F-E563-1C84-CFC4-234AAEA2AC7A}"/>
              </a:ext>
            </a:extLst>
          </p:cNvPr>
          <p:cNvSpPr/>
          <p:nvPr/>
        </p:nvSpPr>
        <p:spPr>
          <a:xfrm>
            <a:off x="4671114" y="2833396"/>
            <a:ext cx="435424" cy="487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D342E392-B699-C406-FF0C-805F6C193EC3}"/>
              </a:ext>
            </a:extLst>
          </p:cNvPr>
          <p:cNvPicPr>
            <a:picLocks noChangeAspect="1"/>
          </p:cNvPicPr>
          <p:nvPr/>
        </p:nvPicPr>
        <p:blipFill>
          <a:blip r:embed="rId2"/>
          <a:stretch>
            <a:fillRect/>
          </a:stretch>
        </p:blipFill>
        <p:spPr>
          <a:xfrm>
            <a:off x="0" y="1081113"/>
            <a:ext cx="2705100" cy="4479925"/>
          </a:xfrm>
          <a:prstGeom prst="rect">
            <a:avLst/>
          </a:prstGeom>
        </p:spPr>
      </p:pic>
      <p:pic>
        <p:nvPicPr>
          <p:cNvPr id="9" name="Picture 8">
            <a:extLst>
              <a:ext uri="{FF2B5EF4-FFF2-40B4-BE49-F238E27FC236}">
                <a16:creationId xmlns:a16="http://schemas.microsoft.com/office/drawing/2014/main" id="{9B75B6FD-B0E0-E810-DF55-6DA4DA459B93}"/>
              </a:ext>
            </a:extLst>
          </p:cNvPr>
          <p:cNvPicPr>
            <a:picLocks noChangeAspect="1"/>
          </p:cNvPicPr>
          <p:nvPr/>
        </p:nvPicPr>
        <p:blipFill>
          <a:blip r:embed="rId3"/>
          <a:stretch>
            <a:fillRect/>
          </a:stretch>
        </p:blipFill>
        <p:spPr>
          <a:xfrm>
            <a:off x="2828026" y="1081113"/>
            <a:ext cx="3686175" cy="4479925"/>
          </a:xfrm>
          <a:prstGeom prst="rect">
            <a:avLst/>
          </a:prstGeom>
        </p:spPr>
      </p:pic>
      <p:pic>
        <p:nvPicPr>
          <p:cNvPr id="12" name="Picture 11">
            <a:extLst>
              <a:ext uri="{FF2B5EF4-FFF2-40B4-BE49-F238E27FC236}">
                <a16:creationId xmlns:a16="http://schemas.microsoft.com/office/drawing/2014/main" id="{849F85A0-B594-AC8D-19FA-4B62DADBB117}"/>
              </a:ext>
            </a:extLst>
          </p:cNvPr>
          <p:cNvPicPr>
            <a:picLocks noChangeAspect="1"/>
          </p:cNvPicPr>
          <p:nvPr/>
        </p:nvPicPr>
        <p:blipFill>
          <a:blip r:embed="rId4"/>
          <a:stretch>
            <a:fillRect/>
          </a:stretch>
        </p:blipFill>
        <p:spPr>
          <a:xfrm>
            <a:off x="7333861" y="3077236"/>
            <a:ext cx="4858140" cy="923925"/>
          </a:xfrm>
          <a:prstGeom prst="rect">
            <a:avLst/>
          </a:prstGeom>
        </p:spPr>
      </p:pic>
      <p:sp>
        <p:nvSpPr>
          <p:cNvPr id="13" name="Arrow: Right 12">
            <a:extLst>
              <a:ext uri="{FF2B5EF4-FFF2-40B4-BE49-F238E27FC236}">
                <a16:creationId xmlns:a16="http://schemas.microsoft.com/office/drawing/2014/main" id="{8F205E25-126B-B282-BBF3-6AE94BE51341}"/>
              </a:ext>
            </a:extLst>
          </p:cNvPr>
          <p:cNvSpPr/>
          <p:nvPr/>
        </p:nvSpPr>
        <p:spPr>
          <a:xfrm>
            <a:off x="6736702" y="3429000"/>
            <a:ext cx="475861" cy="368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41084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9E1F2-4230-2E28-65F8-95068CE84D6F}"/>
              </a:ext>
            </a:extLst>
          </p:cNvPr>
          <p:cNvSpPr>
            <a:spLocks noGrp="1"/>
          </p:cNvSpPr>
          <p:nvPr>
            <p:ph type="title"/>
          </p:nvPr>
        </p:nvSpPr>
        <p:spPr>
          <a:xfrm>
            <a:off x="838200" y="365125"/>
            <a:ext cx="10515600" cy="549275"/>
          </a:xfrm>
        </p:spPr>
        <p:txBody>
          <a:bodyPr>
            <a:normAutofit/>
          </a:bodyPr>
          <a:lstStyle/>
          <a:p>
            <a:pPr algn="ctr"/>
            <a:r>
              <a:rPr lang="en-IN" sz="2400" b="1" dirty="0">
                <a:solidFill>
                  <a:schemeClr val="accent2"/>
                </a:solidFill>
                <a:latin typeface="+mn-lt"/>
              </a:rPr>
              <a:t>Total Gross Sales for Atliq Hardwares by Market</a:t>
            </a:r>
          </a:p>
        </p:txBody>
      </p:sp>
      <p:sp>
        <p:nvSpPr>
          <p:cNvPr id="3" name="Content Placeholder 2">
            <a:extLst>
              <a:ext uri="{FF2B5EF4-FFF2-40B4-BE49-F238E27FC236}">
                <a16:creationId xmlns:a16="http://schemas.microsoft.com/office/drawing/2014/main" id="{54BF4067-AA04-9D56-9616-899F868E259C}"/>
              </a:ext>
            </a:extLst>
          </p:cNvPr>
          <p:cNvSpPr>
            <a:spLocks noGrp="1"/>
          </p:cNvSpPr>
          <p:nvPr>
            <p:ph idx="1"/>
          </p:nvPr>
        </p:nvSpPr>
        <p:spPr>
          <a:xfrm>
            <a:off x="76200" y="914400"/>
            <a:ext cx="12115800" cy="7866678"/>
          </a:xfrm>
        </p:spPr>
        <p:txBody>
          <a:bodyPr/>
          <a:lstStyle/>
          <a:p>
            <a:pPr marL="0" indent="0" algn="l">
              <a:buNone/>
            </a:pPr>
            <a:r>
              <a:rPr lang="en-IN" dirty="0">
                <a:solidFill>
                  <a:schemeClr val="bg1"/>
                </a:solidFill>
              </a:rPr>
              <a:t>Question</a:t>
            </a:r>
            <a:r>
              <a:rPr lang="en-IN" sz="3200" dirty="0">
                <a:solidFill>
                  <a:schemeClr val="bg1"/>
                </a:solidFill>
              </a:rPr>
              <a:t> : </a:t>
            </a:r>
            <a:r>
              <a:rPr lang="en-US" sz="2400" b="0" i="0" u="none" strike="noStrike" baseline="0" dirty="0">
                <a:solidFill>
                  <a:schemeClr val="bg1"/>
                </a:solidFill>
              </a:rPr>
              <a:t>Get the Total Gross Sales by </a:t>
            </a:r>
            <a:r>
              <a:rPr lang="en-US" sz="2400" dirty="0">
                <a:solidFill>
                  <a:schemeClr val="bg1"/>
                </a:solidFill>
              </a:rPr>
              <a:t>Market</a:t>
            </a:r>
            <a:endParaRPr lang="en-US" sz="2400" b="0" i="0" u="none" strike="noStrike" baseline="0" dirty="0">
              <a:solidFill>
                <a:schemeClr val="bg1"/>
              </a:solidFill>
            </a:endParaRPr>
          </a:p>
          <a:p>
            <a:endParaRPr lang="en-US" sz="1800" dirty="0">
              <a:solidFill>
                <a:schemeClr val="bg1"/>
              </a:solidFill>
              <a:latin typeface="Arial" panose="020B0604020202020204" pitchFamily="34" charset="0"/>
            </a:endParaRPr>
          </a:p>
          <a:p>
            <a:pPr marL="0" indent="0">
              <a:buNone/>
            </a:pPr>
            <a:r>
              <a:rPr lang="en-US" dirty="0">
                <a:solidFill>
                  <a:schemeClr val="bg1"/>
                </a:solidFill>
              </a:rPr>
              <a:t>Output </a:t>
            </a:r>
          </a:p>
          <a:p>
            <a:endParaRPr lang="en-US" sz="1800" dirty="0">
              <a:latin typeface="Arial" panose="020B0604020202020204" pitchFamily="34" charset="0"/>
            </a:endParaRPr>
          </a:p>
          <a:p>
            <a:pPr marL="0" indent="0">
              <a:buNone/>
            </a:pPr>
            <a:r>
              <a:rPr lang="en-US" sz="1800" dirty="0">
                <a:latin typeface="Arial" panose="020B0604020202020204" pitchFamily="34" charset="0"/>
              </a:rPr>
              <a:t> </a:t>
            </a:r>
            <a:endParaRPr lang="en-IN" dirty="0"/>
          </a:p>
        </p:txBody>
      </p:sp>
      <p:pic>
        <p:nvPicPr>
          <p:cNvPr id="6" name="Picture 5">
            <a:extLst>
              <a:ext uri="{FF2B5EF4-FFF2-40B4-BE49-F238E27FC236}">
                <a16:creationId xmlns:a16="http://schemas.microsoft.com/office/drawing/2014/main" id="{770168E8-F0E0-5A32-C8C5-5D69146F9148}"/>
              </a:ext>
            </a:extLst>
          </p:cNvPr>
          <p:cNvPicPr>
            <a:picLocks noChangeAspect="1"/>
          </p:cNvPicPr>
          <p:nvPr/>
        </p:nvPicPr>
        <p:blipFill>
          <a:blip r:embed="rId2"/>
          <a:stretch>
            <a:fillRect/>
          </a:stretch>
        </p:blipFill>
        <p:spPr>
          <a:xfrm>
            <a:off x="3051110" y="1571138"/>
            <a:ext cx="3815832" cy="5133975"/>
          </a:xfrm>
          <a:prstGeom prst="rect">
            <a:avLst/>
          </a:prstGeom>
        </p:spPr>
      </p:pic>
    </p:spTree>
    <p:extLst>
      <p:ext uri="{BB962C8B-B14F-4D97-AF65-F5344CB8AC3E}">
        <p14:creationId xmlns:p14="http://schemas.microsoft.com/office/powerpoint/2010/main" val="277057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CE56-3580-2259-10BF-6890345751BF}"/>
              </a:ext>
            </a:extLst>
          </p:cNvPr>
          <p:cNvSpPr>
            <a:spLocks noGrp="1"/>
          </p:cNvSpPr>
          <p:nvPr>
            <p:ph type="title"/>
          </p:nvPr>
        </p:nvSpPr>
        <p:spPr>
          <a:xfrm>
            <a:off x="838200" y="150522"/>
            <a:ext cx="10515600" cy="474630"/>
          </a:xfrm>
        </p:spPr>
        <p:txBody>
          <a:bodyPr>
            <a:normAutofit/>
          </a:bodyPr>
          <a:lstStyle/>
          <a:p>
            <a:pPr algn="ctr"/>
            <a:r>
              <a:rPr lang="en-IN" sz="2400" b="1" dirty="0">
                <a:solidFill>
                  <a:schemeClr val="accent2"/>
                </a:solidFill>
                <a:latin typeface="+mn-lt"/>
              </a:rPr>
              <a:t>Conversion of output to visual</a:t>
            </a:r>
            <a:endParaRPr lang="en-IN" sz="2400" dirty="0"/>
          </a:p>
        </p:txBody>
      </p:sp>
      <p:sp>
        <p:nvSpPr>
          <p:cNvPr id="3" name="Content Placeholder 2">
            <a:extLst>
              <a:ext uri="{FF2B5EF4-FFF2-40B4-BE49-F238E27FC236}">
                <a16:creationId xmlns:a16="http://schemas.microsoft.com/office/drawing/2014/main" id="{CCB30BC0-9563-DACB-D1EE-AC3BF3F9F5D2}"/>
              </a:ext>
            </a:extLst>
          </p:cNvPr>
          <p:cNvSpPr>
            <a:spLocks noGrp="1"/>
          </p:cNvSpPr>
          <p:nvPr>
            <p:ph idx="1"/>
          </p:nvPr>
        </p:nvSpPr>
        <p:spPr>
          <a:xfrm>
            <a:off x="81280" y="1005840"/>
            <a:ext cx="12029440" cy="5918835"/>
          </a:xfrm>
        </p:spPr>
        <p:txBody>
          <a:bodyPr>
            <a:normAutofit lnSpcReduction="10000"/>
          </a:bodyPr>
          <a:lstStyle/>
          <a:p>
            <a:endParaRPr lang="en-IN" dirty="0"/>
          </a:p>
          <a:p>
            <a:endParaRPr lang="en-IN" dirty="0"/>
          </a:p>
          <a:p>
            <a:endParaRPr lang="en-IN" dirty="0"/>
          </a:p>
          <a:p>
            <a:pPr marL="0" indent="0">
              <a:buNone/>
            </a:pPr>
            <a:r>
              <a:rPr lang="en-IN" dirty="0"/>
              <a:t>                                                                       </a:t>
            </a:r>
          </a:p>
          <a:p>
            <a:endParaRPr lang="en-IN" dirty="0"/>
          </a:p>
          <a:p>
            <a:endParaRPr lang="en-IN" dirty="0"/>
          </a:p>
          <a:p>
            <a:endParaRPr lang="en-IN" dirty="0"/>
          </a:p>
          <a:p>
            <a:endParaRPr lang="en-IN" dirty="0"/>
          </a:p>
          <a:p>
            <a:pPr marL="0" indent="0" algn="ctr">
              <a:buNone/>
            </a:pPr>
            <a:endParaRPr lang="en-IN" sz="2400" b="1" dirty="0">
              <a:solidFill>
                <a:schemeClr val="accent2"/>
              </a:solidFill>
            </a:endParaRPr>
          </a:p>
          <a:p>
            <a:pPr marL="0" indent="0" algn="ctr">
              <a:buNone/>
            </a:pPr>
            <a:r>
              <a:rPr lang="en-IN" sz="2400" b="1" dirty="0">
                <a:solidFill>
                  <a:schemeClr val="accent2"/>
                </a:solidFill>
              </a:rPr>
              <a:t>Insights</a:t>
            </a:r>
          </a:p>
          <a:p>
            <a:pPr marL="0" indent="0" algn="ctr">
              <a:buNone/>
            </a:pPr>
            <a:r>
              <a:rPr lang="en-IN" sz="1800" dirty="0">
                <a:solidFill>
                  <a:schemeClr val="bg1"/>
                </a:solidFill>
              </a:rPr>
              <a:t>India market has generated more revenue as compared to other markets. Also we can see Gross Sales shows upward trend towards end of the year and downward trend towards start of the year.</a:t>
            </a:r>
          </a:p>
          <a:p>
            <a:pPr marL="0" indent="0" algn="ctr">
              <a:buNone/>
            </a:pPr>
            <a:r>
              <a:rPr lang="en-IN" sz="1800" dirty="0">
                <a:solidFill>
                  <a:schemeClr val="bg1"/>
                </a:solidFill>
              </a:rPr>
              <a:t>Note: For ease of visualization, only India market has been shown on the slide</a:t>
            </a:r>
            <a:endParaRPr lang="en-IN" sz="2000" dirty="0"/>
          </a:p>
          <a:p>
            <a:endParaRPr lang="en-IN" dirty="0"/>
          </a:p>
          <a:p>
            <a:endParaRPr lang="en-IN" dirty="0"/>
          </a:p>
          <a:p>
            <a:endParaRPr lang="en-IN" dirty="0"/>
          </a:p>
          <a:p>
            <a:endParaRPr lang="en-IN" dirty="0"/>
          </a:p>
        </p:txBody>
      </p:sp>
      <p:sp>
        <p:nvSpPr>
          <p:cNvPr id="17" name="Arrow: Right 16">
            <a:extLst>
              <a:ext uri="{FF2B5EF4-FFF2-40B4-BE49-F238E27FC236}">
                <a16:creationId xmlns:a16="http://schemas.microsoft.com/office/drawing/2014/main" id="{523B803F-E563-1C84-CFC4-234AAEA2AC7A}"/>
              </a:ext>
            </a:extLst>
          </p:cNvPr>
          <p:cNvSpPr/>
          <p:nvPr/>
        </p:nvSpPr>
        <p:spPr>
          <a:xfrm>
            <a:off x="4319886" y="2665381"/>
            <a:ext cx="435424" cy="487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C1BF1647-C044-91C6-79FC-84CC6585AC91}"/>
              </a:ext>
            </a:extLst>
          </p:cNvPr>
          <p:cNvPicPr>
            <a:picLocks noChangeAspect="1"/>
          </p:cNvPicPr>
          <p:nvPr/>
        </p:nvPicPr>
        <p:blipFill>
          <a:blip r:embed="rId2"/>
          <a:stretch>
            <a:fillRect/>
          </a:stretch>
        </p:blipFill>
        <p:spPr>
          <a:xfrm>
            <a:off x="214604" y="1005840"/>
            <a:ext cx="3815832" cy="4185961"/>
          </a:xfrm>
          <a:prstGeom prst="rect">
            <a:avLst/>
          </a:prstGeom>
        </p:spPr>
      </p:pic>
      <p:pic>
        <p:nvPicPr>
          <p:cNvPr id="12" name="Picture 11">
            <a:extLst>
              <a:ext uri="{FF2B5EF4-FFF2-40B4-BE49-F238E27FC236}">
                <a16:creationId xmlns:a16="http://schemas.microsoft.com/office/drawing/2014/main" id="{300D6E7C-F843-6A75-D4EF-1EEE0421A067}"/>
              </a:ext>
            </a:extLst>
          </p:cNvPr>
          <p:cNvPicPr>
            <a:picLocks noChangeAspect="1"/>
          </p:cNvPicPr>
          <p:nvPr/>
        </p:nvPicPr>
        <p:blipFill>
          <a:blip r:embed="rId3"/>
          <a:stretch>
            <a:fillRect/>
          </a:stretch>
        </p:blipFill>
        <p:spPr>
          <a:xfrm>
            <a:off x="4907903" y="1005840"/>
            <a:ext cx="7284097" cy="4185961"/>
          </a:xfrm>
          <a:prstGeom prst="rect">
            <a:avLst/>
          </a:prstGeom>
        </p:spPr>
      </p:pic>
    </p:spTree>
    <p:extLst>
      <p:ext uri="{BB962C8B-B14F-4D97-AF65-F5344CB8AC3E}">
        <p14:creationId xmlns:p14="http://schemas.microsoft.com/office/powerpoint/2010/main" val="3244659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9E1F2-4230-2E28-65F8-95068CE84D6F}"/>
              </a:ext>
            </a:extLst>
          </p:cNvPr>
          <p:cNvSpPr>
            <a:spLocks noGrp="1"/>
          </p:cNvSpPr>
          <p:nvPr>
            <p:ph type="title"/>
          </p:nvPr>
        </p:nvSpPr>
        <p:spPr>
          <a:xfrm>
            <a:off x="838200" y="365125"/>
            <a:ext cx="10515600" cy="549275"/>
          </a:xfrm>
        </p:spPr>
        <p:txBody>
          <a:bodyPr>
            <a:normAutofit/>
          </a:bodyPr>
          <a:lstStyle/>
          <a:p>
            <a:pPr algn="ctr"/>
            <a:r>
              <a:rPr lang="en-IN" sz="2400" b="1" dirty="0">
                <a:solidFill>
                  <a:schemeClr val="accent2"/>
                </a:solidFill>
                <a:latin typeface="+mn-lt"/>
              </a:rPr>
              <a:t>Sold Quantity Trend for Atliq Hardwares Market Wise</a:t>
            </a:r>
          </a:p>
        </p:txBody>
      </p:sp>
      <p:sp>
        <p:nvSpPr>
          <p:cNvPr id="3" name="Content Placeholder 2">
            <a:extLst>
              <a:ext uri="{FF2B5EF4-FFF2-40B4-BE49-F238E27FC236}">
                <a16:creationId xmlns:a16="http://schemas.microsoft.com/office/drawing/2014/main" id="{54BF4067-AA04-9D56-9616-899F868E259C}"/>
              </a:ext>
            </a:extLst>
          </p:cNvPr>
          <p:cNvSpPr>
            <a:spLocks noGrp="1"/>
          </p:cNvSpPr>
          <p:nvPr>
            <p:ph idx="1"/>
          </p:nvPr>
        </p:nvSpPr>
        <p:spPr>
          <a:xfrm>
            <a:off x="76200" y="914400"/>
            <a:ext cx="12115800" cy="7866678"/>
          </a:xfrm>
        </p:spPr>
        <p:txBody>
          <a:bodyPr/>
          <a:lstStyle/>
          <a:p>
            <a:pPr marL="0" indent="0" algn="l">
              <a:buNone/>
            </a:pPr>
            <a:r>
              <a:rPr lang="en-IN" dirty="0">
                <a:solidFill>
                  <a:schemeClr val="bg1"/>
                </a:solidFill>
              </a:rPr>
              <a:t>Question</a:t>
            </a:r>
            <a:r>
              <a:rPr lang="en-IN" sz="3200" dirty="0">
                <a:solidFill>
                  <a:schemeClr val="bg1"/>
                </a:solidFill>
              </a:rPr>
              <a:t> : </a:t>
            </a:r>
            <a:r>
              <a:rPr lang="en-US" sz="2400" b="0" i="0" u="none" strike="noStrike" baseline="0" dirty="0">
                <a:solidFill>
                  <a:schemeClr val="bg1"/>
                </a:solidFill>
              </a:rPr>
              <a:t>Get the </a:t>
            </a:r>
            <a:r>
              <a:rPr lang="en-US" sz="2400" dirty="0">
                <a:solidFill>
                  <a:schemeClr val="bg1"/>
                </a:solidFill>
              </a:rPr>
              <a:t>Sold Quantity</a:t>
            </a:r>
            <a:r>
              <a:rPr lang="en-US" sz="2400" b="0" i="0" u="none" strike="noStrike" baseline="0" dirty="0">
                <a:solidFill>
                  <a:schemeClr val="bg1"/>
                </a:solidFill>
              </a:rPr>
              <a:t> by </a:t>
            </a:r>
            <a:r>
              <a:rPr lang="en-US" sz="2400" dirty="0">
                <a:solidFill>
                  <a:schemeClr val="bg1"/>
                </a:solidFill>
              </a:rPr>
              <a:t>Market</a:t>
            </a:r>
            <a:endParaRPr lang="en-US" sz="2400" b="0" i="0" u="none" strike="noStrike" baseline="0" dirty="0">
              <a:solidFill>
                <a:schemeClr val="bg1"/>
              </a:solidFill>
            </a:endParaRPr>
          </a:p>
          <a:p>
            <a:endParaRPr lang="en-US" sz="1800" dirty="0">
              <a:solidFill>
                <a:schemeClr val="bg1"/>
              </a:solidFill>
              <a:latin typeface="Arial" panose="020B0604020202020204" pitchFamily="34" charset="0"/>
            </a:endParaRPr>
          </a:p>
          <a:p>
            <a:pPr marL="0" indent="0">
              <a:buNone/>
            </a:pPr>
            <a:r>
              <a:rPr lang="en-US" dirty="0">
                <a:solidFill>
                  <a:schemeClr val="bg1"/>
                </a:solidFill>
              </a:rPr>
              <a:t>Output </a:t>
            </a:r>
          </a:p>
          <a:p>
            <a:endParaRPr lang="en-US" sz="1800" dirty="0">
              <a:latin typeface="Arial" panose="020B0604020202020204" pitchFamily="34" charset="0"/>
            </a:endParaRPr>
          </a:p>
          <a:p>
            <a:pPr marL="0" indent="0">
              <a:buNone/>
            </a:pPr>
            <a:r>
              <a:rPr lang="en-US" sz="1800" dirty="0">
                <a:latin typeface="Arial" panose="020B0604020202020204" pitchFamily="34" charset="0"/>
              </a:rPr>
              <a:t> </a:t>
            </a:r>
            <a:endParaRPr lang="en-IN" dirty="0"/>
          </a:p>
        </p:txBody>
      </p:sp>
      <p:pic>
        <p:nvPicPr>
          <p:cNvPr id="5" name="Picture 4">
            <a:extLst>
              <a:ext uri="{FF2B5EF4-FFF2-40B4-BE49-F238E27FC236}">
                <a16:creationId xmlns:a16="http://schemas.microsoft.com/office/drawing/2014/main" id="{337A0931-5052-5837-48F0-61A92C8E774E}"/>
              </a:ext>
            </a:extLst>
          </p:cNvPr>
          <p:cNvPicPr>
            <a:picLocks noChangeAspect="1"/>
          </p:cNvPicPr>
          <p:nvPr/>
        </p:nvPicPr>
        <p:blipFill>
          <a:blip r:embed="rId2"/>
          <a:stretch>
            <a:fillRect/>
          </a:stretch>
        </p:blipFill>
        <p:spPr>
          <a:xfrm>
            <a:off x="2332654" y="1529443"/>
            <a:ext cx="4571514" cy="5105400"/>
          </a:xfrm>
          <a:prstGeom prst="rect">
            <a:avLst/>
          </a:prstGeom>
        </p:spPr>
      </p:pic>
    </p:spTree>
    <p:extLst>
      <p:ext uri="{BB962C8B-B14F-4D97-AF65-F5344CB8AC3E}">
        <p14:creationId xmlns:p14="http://schemas.microsoft.com/office/powerpoint/2010/main" val="1579408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9D4B8-6021-BFA0-2A15-88C4746055D1}"/>
              </a:ext>
            </a:extLst>
          </p:cNvPr>
          <p:cNvSpPr>
            <a:spLocks noGrp="1"/>
          </p:cNvSpPr>
          <p:nvPr>
            <p:ph type="title"/>
          </p:nvPr>
        </p:nvSpPr>
        <p:spPr/>
        <p:txBody>
          <a:bodyPr>
            <a:normAutofit/>
          </a:bodyPr>
          <a:lstStyle/>
          <a:p>
            <a:pPr algn="ctr"/>
            <a:r>
              <a:rPr lang="en-IN" sz="2400" b="1" dirty="0">
                <a:solidFill>
                  <a:schemeClr val="accent2"/>
                </a:solidFill>
                <a:latin typeface="+mn-lt"/>
              </a:rPr>
              <a:t>Markets for customer </a:t>
            </a:r>
            <a:r>
              <a:rPr lang="en-IN" sz="2400" b="1" dirty="0">
                <a:solidFill>
                  <a:schemeClr val="accent1"/>
                </a:solidFill>
                <a:latin typeface="+mn-lt"/>
              </a:rPr>
              <a:t>“Atliq Exclusive”</a:t>
            </a:r>
            <a:r>
              <a:rPr lang="en-IN" sz="2400" b="1" dirty="0">
                <a:solidFill>
                  <a:schemeClr val="accent2"/>
                </a:solidFill>
                <a:latin typeface="+mn-lt"/>
              </a:rPr>
              <a:t> in APAC region</a:t>
            </a:r>
          </a:p>
        </p:txBody>
      </p:sp>
      <p:sp>
        <p:nvSpPr>
          <p:cNvPr id="3" name="Content Placeholder 2">
            <a:extLst>
              <a:ext uri="{FF2B5EF4-FFF2-40B4-BE49-F238E27FC236}">
                <a16:creationId xmlns:a16="http://schemas.microsoft.com/office/drawing/2014/main" id="{AA6E69E4-1AB2-D4EE-2D2D-68D8F74EF140}"/>
              </a:ext>
            </a:extLst>
          </p:cNvPr>
          <p:cNvSpPr>
            <a:spLocks noGrp="1"/>
          </p:cNvSpPr>
          <p:nvPr>
            <p:ph idx="1"/>
          </p:nvPr>
        </p:nvSpPr>
        <p:spPr/>
        <p:txBody>
          <a:bodyPr/>
          <a:lstStyle/>
          <a:p>
            <a:pPr marL="0" indent="0">
              <a:buNone/>
            </a:pPr>
            <a:r>
              <a:rPr lang="en-IN" dirty="0">
                <a:solidFill>
                  <a:srgbClr val="FFFFFF"/>
                </a:solidFill>
              </a:rPr>
              <a:t>Question : P</a:t>
            </a:r>
            <a:r>
              <a:rPr lang="en-US" dirty="0">
                <a:solidFill>
                  <a:srgbClr val="FFFFFF"/>
                </a:solidFill>
              </a:rPr>
              <a:t>rovide the list of markets in which customer "Atliq  Exclusive" operates its business in the APAC region.</a:t>
            </a:r>
          </a:p>
          <a:p>
            <a:pPr marL="0" indent="0">
              <a:buNone/>
            </a:pPr>
            <a:endParaRPr lang="en-US" sz="2800" dirty="0">
              <a:solidFill>
                <a:srgbClr val="FFFFFF"/>
              </a:solidFill>
            </a:endParaRPr>
          </a:p>
          <a:p>
            <a:pPr marL="0" indent="0">
              <a:buNone/>
            </a:pPr>
            <a:r>
              <a:rPr lang="en-US" sz="2800" dirty="0">
                <a:solidFill>
                  <a:srgbClr val="FFFFFF"/>
                </a:solidFill>
              </a:rPr>
              <a:t>Output</a:t>
            </a:r>
            <a:endParaRPr lang="en-US" dirty="0">
              <a:solidFill>
                <a:srgbClr val="FFFFFF"/>
              </a:solidFill>
            </a:endParaRPr>
          </a:p>
          <a:p>
            <a:pPr lvl="1"/>
            <a:endParaRPr lang="en-US" dirty="0"/>
          </a:p>
          <a:p>
            <a:pPr lvl="1"/>
            <a:endParaRPr lang="en-US" dirty="0"/>
          </a:p>
          <a:p>
            <a:pPr marL="457200" lvl="1" indent="0">
              <a:buNone/>
            </a:pPr>
            <a:endParaRPr lang="en-IN" dirty="0"/>
          </a:p>
          <a:p>
            <a:pPr marL="457200" lvl="1" indent="0">
              <a:buNone/>
            </a:pPr>
            <a:endParaRPr lang="en-IN" dirty="0"/>
          </a:p>
          <a:p>
            <a:pPr lvl="1"/>
            <a:endParaRPr lang="en-US" dirty="0"/>
          </a:p>
        </p:txBody>
      </p:sp>
      <p:pic>
        <p:nvPicPr>
          <p:cNvPr id="9" name="Picture 8">
            <a:extLst>
              <a:ext uri="{FF2B5EF4-FFF2-40B4-BE49-F238E27FC236}">
                <a16:creationId xmlns:a16="http://schemas.microsoft.com/office/drawing/2014/main" id="{E67F31D5-5BE7-A7E3-DA01-CA57A357F032}"/>
              </a:ext>
            </a:extLst>
          </p:cNvPr>
          <p:cNvPicPr>
            <a:picLocks noChangeAspect="1"/>
          </p:cNvPicPr>
          <p:nvPr/>
        </p:nvPicPr>
        <p:blipFill>
          <a:blip r:embed="rId2"/>
          <a:stretch>
            <a:fillRect/>
          </a:stretch>
        </p:blipFill>
        <p:spPr>
          <a:xfrm>
            <a:off x="4390830" y="3605870"/>
            <a:ext cx="1705170" cy="2499656"/>
          </a:xfrm>
          <a:prstGeom prst="rect">
            <a:avLst/>
          </a:prstGeom>
        </p:spPr>
      </p:pic>
    </p:spTree>
    <p:extLst>
      <p:ext uri="{BB962C8B-B14F-4D97-AF65-F5344CB8AC3E}">
        <p14:creationId xmlns:p14="http://schemas.microsoft.com/office/powerpoint/2010/main" val="567322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CE56-3580-2259-10BF-6890345751BF}"/>
              </a:ext>
            </a:extLst>
          </p:cNvPr>
          <p:cNvSpPr>
            <a:spLocks noGrp="1"/>
          </p:cNvSpPr>
          <p:nvPr>
            <p:ph type="title"/>
          </p:nvPr>
        </p:nvSpPr>
        <p:spPr>
          <a:xfrm>
            <a:off x="838200" y="150522"/>
            <a:ext cx="10515600" cy="474630"/>
          </a:xfrm>
        </p:spPr>
        <p:txBody>
          <a:bodyPr>
            <a:normAutofit/>
          </a:bodyPr>
          <a:lstStyle/>
          <a:p>
            <a:pPr algn="ctr"/>
            <a:r>
              <a:rPr lang="en-IN" sz="2400" b="1" dirty="0">
                <a:solidFill>
                  <a:schemeClr val="accent2"/>
                </a:solidFill>
                <a:latin typeface="+mn-lt"/>
              </a:rPr>
              <a:t>Conversion of output to visual</a:t>
            </a:r>
            <a:endParaRPr lang="en-IN" sz="2400" dirty="0"/>
          </a:p>
        </p:txBody>
      </p:sp>
      <p:sp>
        <p:nvSpPr>
          <p:cNvPr id="3" name="Content Placeholder 2">
            <a:extLst>
              <a:ext uri="{FF2B5EF4-FFF2-40B4-BE49-F238E27FC236}">
                <a16:creationId xmlns:a16="http://schemas.microsoft.com/office/drawing/2014/main" id="{CCB30BC0-9563-DACB-D1EE-AC3BF3F9F5D2}"/>
              </a:ext>
            </a:extLst>
          </p:cNvPr>
          <p:cNvSpPr>
            <a:spLocks noGrp="1"/>
          </p:cNvSpPr>
          <p:nvPr>
            <p:ph idx="1"/>
          </p:nvPr>
        </p:nvSpPr>
        <p:spPr>
          <a:xfrm>
            <a:off x="81280" y="1005840"/>
            <a:ext cx="12029440" cy="5918835"/>
          </a:xfrm>
        </p:spPr>
        <p:txBody>
          <a:bodyPr>
            <a:normAutofit lnSpcReduction="10000"/>
          </a:bodyPr>
          <a:lstStyle/>
          <a:p>
            <a:endParaRPr lang="en-IN" dirty="0"/>
          </a:p>
          <a:p>
            <a:endParaRPr lang="en-IN" dirty="0"/>
          </a:p>
          <a:p>
            <a:endParaRPr lang="en-IN" dirty="0"/>
          </a:p>
          <a:p>
            <a:pPr marL="0" indent="0">
              <a:buNone/>
            </a:pPr>
            <a:r>
              <a:rPr lang="en-IN" dirty="0"/>
              <a:t>                                                                       </a:t>
            </a:r>
          </a:p>
          <a:p>
            <a:endParaRPr lang="en-IN" dirty="0"/>
          </a:p>
          <a:p>
            <a:endParaRPr lang="en-IN" dirty="0"/>
          </a:p>
          <a:p>
            <a:endParaRPr lang="en-IN" dirty="0"/>
          </a:p>
          <a:p>
            <a:endParaRPr lang="en-IN" dirty="0"/>
          </a:p>
          <a:p>
            <a:pPr marL="0" indent="0" algn="ctr">
              <a:buNone/>
            </a:pPr>
            <a:endParaRPr lang="en-IN" sz="2400" b="1" dirty="0">
              <a:solidFill>
                <a:schemeClr val="accent2"/>
              </a:solidFill>
            </a:endParaRPr>
          </a:p>
          <a:p>
            <a:pPr marL="0" indent="0" algn="ctr">
              <a:buNone/>
            </a:pPr>
            <a:r>
              <a:rPr lang="en-IN" sz="2400" b="1" dirty="0">
                <a:solidFill>
                  <a:schemeClr val="accent2"/>
                </a:solidFill>
              </a:rPr>
              <a:t>Insights</a:t>
            </a:r>
          </a:p>
          <a:p>
            <a:pPr marL="0" indent="0" algn="ctr">
              <a:buNone/>
            </a:pPr>
            <a:r>
              <a:rPr lang="en-IN" sz="1800" dirty="0">
                <a:solidFill>
                  <a:schemeClr val="bg1"/>
                </a:solidFill>
              </a:rPr>
              <a:t>India market has generated more revenue by selling more units as compared to other markets. Also we can see that more units are sold towards end of the year and comparatively less units towards start of the year.</a:t>
            </a:r>
          </a:p>
          <a:p>
            <a:pPr marL="0" indent="0" algn="ctr">
              <a:buNone/>
            </a:pPr>
            <a:r>
              <a:rPr lang="en-IN" sz="1800" dirty="0">
                <a:solidFill>
                  <a:schemeClr val="bg1"/>
                </a:solidFill>
              </a:rPr>
              <a:t>Note: For ease of visualization, only India market has been shown on the slide</a:t>
            </a:r>
            <a:endParaRPr lang="en-IN" sz="2000" dirty="0"/>
          </a:p>
          <a:p>
            <a:pPr marL="0" indent="0">
              <a:buNone/>
            </a:pPr>
            <a:endParaRPr lang="en-IN" dirty="0"/>
          </a:p>
          <a:p>
            <a:endParaRPr lang="en-IN" dirty="0"/>
          </a:p>
          <a:p>
            <a:endParaRPr lang="en-IN" dirty="0"/>
          </a:p>
          <a:p>
            <a:endParaRPr lang="en-IN" dirty="0"/>
          </a:p>
        </p:txBody>
      </p:sp>
      <p:sp>
        <p:nvSpPr>
          <p:cNvPr id="17" name="Arrow: Right 16">
            <a:extLst>
              <a:ext uri="{FF2B5EF4-FFF2-40B4-BE49-F238E27FC236}">
                <a16:creationId xmlns:a16="http://schemas.microsoft.com/office/drawing/2014/main" id="{523B803F-E563-1C84-CFC4-234AAEA2AC7A}"/>
              </a:ext>
            </a:extLst>
          </p:cNvPr>
          <p:cNvSpPr/>
          <p:nvPr/>
        </p:nvSpPr>
        <p:spPr>
          <a:xfrm>
            <a:off x="5290457" y="2590800"/>
            <a:ext cx="435424" cy="487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503C2C29-9E4F-A3CB-DF35-BEE29ABF761E}"/>
              </a:ext>
            </a:extLst>
          </p:cNvPr>
          <p:cNvPicPr>
            <a:picLocks noChangeAspect="1"/>
          </p:cNvPicPr>
          <p:nvPr/>
        </p:nvPicPr>
        <p:blipFill>
          <a:blip r:embed="rId2"/>
          <a:stretch>
            <a:fillRect/>
          </a:stretch>
        </p:blipFill>
        <p:spPr>
          <a:xfrm>
            <a:off x="251927" y="1114322"/>
            <a:ext cx="4571514" cy="4077480"/>
          </a:xfrm>
          <a:prstGeom prst="rect">
            <a:avLst/>
          </a:prstGeom>
        </p:spPr>
      </p:pic>
      <p:pic>
        <p:nvPicPr>
          <p:cNvPr id="8" name="Picture 7">
            <a:extLst>
              <a:ext uri="{FF2B5EF4-FFF2-40B4-BE49-F238E27FC236}">
                <a16:creationId xmlns:a16="http://schemas.microsoft.com/office/drawing/2014/main" id="{72A8D48B-7417-72D3-3C25-453774FC61DF}"/>
              </a:ext>
            </a:extLst>
          </p:cNvPr>
          <p:cNvPicPr>
            <a:picLocks noChangeAspect="1"/>
          </p:cNvPicPr>
          <p:nvPr/>
        </p:nvPicPr>
        <p:blipFill>
          <a:blip r:embed="rId3"/>
          <a:stretch>
            <a:fillRect/>
          </a:stretch>
        </p:blipFill>
        <p:spPr>
          <a:xfrm>
            <a:off x="5948992" y="1114323"/>
            <a:ext cx="6332375" cy="4077480"/>
          </a:xfrm>
          <a:prstGeom prst="rect">
            <a:avLst/>
          </a:prstGeom>
        </p:spPr>
      </p:pic>
    </p:spTree>
    <p:extLst>
      <p:ext uri="{BB962C8B-B14F-4D97-AF65-F5344CB8AC3E}">
        <p14:creationId xmlns:p14="http://schemas.microsoft.com/office/powerpoint/2010/main" val="3786985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9E1F2-4230-2E28-65F8-95068CE84D6F}"/>
              </a:ext>
            </a:extLst>
          </p:cNvPr>
          <p:cNvSpPr>
            <a:spLocks noGrp="1"/>
          </p:cNvSpPr>
          <p:nvPr>
            <p:ph type="title"/>
          </p:nvPr>
        </p:nvSpPr>
        <p:spPr>
          <a:xfrm>
            <a:off x="838200" y="365125"/>
            <a:ext cx="10515600" cy="549275"/>
          </a:xfrm>
        </p:spPr>
        <p:txBody>
          <a:bodyPr>
            <a:normAutofit/>
          </a:bodyPr>
          <a:lstStyle/>
          <a:p>
            <a:pPr algn="ctr"/>
            <a:r>
              <a:rPr lang="en-IN" sz="2400" b="1" dirty="0">
                <a:solidFill>
                  <a:schemeClr val="accent2"/>
                </a:solidFill>
                <a:latin typeface="+mn-lt"/>
              </a:rPr>
              <a:t>Sold Quantity Trend for Atliq Hardwares Segment Wise</a:t>
            </a:r>
          </a:p>
        </p:txBody>
      </p:sp>
      <p:sp>
        <p:nvSpPr>
          <p:cNvPr id="3" name="Content Placeholder 2">
            <a:extLst>
              <a:ext uri="{FF2B5EF4-FFF2-40B4-BE49-F238E27FC236}">
                <a16:creationId xmlns:a16="http://schemas.microsoft.com/office/drawing/2014/main" id="{54BF4067-AA04-9D56-9616-899F868E259C}"/>
              </a:ext>
            </a:extLst>
          </p:cNvPr>
          <p:cNvSpPr>
            <a:spLocks noGrp="1"/>
          </p:cNvSpPr>
          <p:nvPr>
            <p:ph idx="1"/>
          </p:nvPr>
        </p:nvSpPr>
        <p:spPr>
          <a:xfrm>
            <a:off x="76200" y="914400"/>
            <a:ext cx="12115800" cy="7866678"/>
          </a:xfrm>
        </p:spPr>
        <p:txBody>
          <a:bodyPr/>
          <a:lstStyle/>
          <a:p>
            <a:pPr marL="0" indent="0" algn="l">
              <a:buNone/>
            </a:pPr>
            <a:r>
              <a:rPr lang="en-IN" dirty="0">
                <a:solidFill>
                  <a:schemeClr val="bg1"/>
                </a:solidFill>
              </a:rPr>
              <a:t>Question</a:t>
            </a:r>
            <a:r>
              <a:rPr lang="en-IN" sz="3200" dirty="0">
                <a:solidFill>
                  <a:schemeClr val="bg1"/>
                </a:solidFill>
              </a:rPr>
              <a:t> : </a:t>
            </a:r>
            <a:r>
              <a:rPr lang="en-US" sz="2400" b="0" i="0" u="none" strike="noStrike" baseline="0" dirty="0">
                <a:solidFill>
                  <a:schemeClr val="bg1"/>
                </a:solidFill>
              </a:rPr>
              <a:t>Get the </a:t>
            </a:r>
            <a:r>
              <a:rPr lang="en-US" sz="2400" dirty="0">
                <a:solidFill>
                  <a:schemeClr val="bg1"/>
                </a:solidFill>
              </a:rPr>
              <a:t>Sold Quantity</a:t>
            </a:r>
            <a:r>
              <a:rPr lang="en-US" sz="2400" b="0" i="0" u="none" strike="noStrike" baseline="0" dirty="0">
                <a:solidFill>
                  <a:schemeClr val="bg1"/>
                </a:solidFill>
              </a:rPr>
              <a:t> by Segment</a:t>
            </a:r>
          </a:p>
          <a:p>
            <a:endParaRPr lang="en-US" sz="1800" dirty="0">
              <a:solidFill>
                <a:schemeClr val="bg1"/>
              </a:solidFill>
              <a:latin typeface="Arial" panose="020B0604020202020204" pitchFamily="34" charset="0"/>
            </a:endParaRPr>
          </a:p>
          <a:p>
            <a:pPr marL="0" indent="0">
              <a:buNone/>
            </a:pPr>
            <a:r>
              <a:rPr lang="en-US" dirty="0">
                <a:solidFill>
                  <a:schemeClr val="bg1"/>
                </a:solidFill>
              </a:rPr>
              <a:t>Output </a:t>
            </a:r>
          </a:p>
          <a:p>
            <a:endParaRPr lang="en-US" sz="1800" dirty="0">
              <a:latin typeface="Arial" panose="020B0604020202020204" pitchFamily="34" charset="0"/>
            </a:endParaRPr>
          </a:p>
          <a:p>
            <a:pPr marL="0" indent="0">
              <a:buNone/>
            </a:pPr>
            <a:r>
              <a:rPr lang="en-US" sz="1800" dirty="0">
                <a:latin typeface="Arial" panose="020B0604020202020204" pitchFamily="34" charset="0"/>
              </a:rPr>
              <a:t> </a:t>
            </a:r>
            <a:endParaRPr lang="en-IN" dirty="0"/>
          </a:p>
        </p:txBody>
      </p:sp>
      <p:pic>
        <p:nvPicPr>
          <p:cNvPr id="6" name="Picture 5">
            <a:extLst>
              <a:ext uri="{FF2B5EF4-FFF2-40B4-BE49-F238E27FC236}">
                <a16:creationId xmlns:a16="http://schemas.microsoft.com/office/drawing/2014/main" id="{CE9CA6DA-CCC4-AB77-4520-58D58F394FE9}"/>
              </a:ext>
            </a:extLst>
          </p:cNvPr>
          <p:cNvPicPr>
            <a:picLocks noChangeAspect="1"/>
          </p:cNvPicPr>
          <p:nvPr/>
        </p:nvPicPr>
        <p:blipFill>
          <a:blip r:embed="rId2"/>
          <a:stretch>
            <a:fillRect/>
          </a:stretch>
        </p:blipFill>
        <p:spPr>
          <a:xfrm>
            <a:off x="2108718" y="1950098"/>
            <a:ext cx="4508727" cy="4773482"/>
          </a:xfrm>
          <a:prstGeom prst="rect">
            <a:avLst/>
          </a:prstGeom>
        </p:spPr>
      </p:pic>
    </p:spTree>
    <p:extLst>
      <p:ext uri="{BB962C8B-B14F-4D97-AF65-F5344CB8AC3E}">
        <p14:creationId xmlns:p14="http://schemas.microsoft.com/office/powerpoint/2010/main" val="519955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CE56-3580-2259-10BF-6890345751BF}"/>
              </a:ext>
            </a:extLst>
          </p:cNvPr>
          <p:cNvSpPr>
            <a:spLocks noGrp="1"/>
          </p:cNvSpPr>
          <p:nvPr>
            <p:ph type="title"/>
          </p:nvPr>
        </p:nvSpPr>
        <p:spPr>
          <a:xfrm>
            <a:off x="838200" y="122530"/>
            <a:ext cx="10515600" cy="474630"/>
          </a:xfrm>
        </p:spPr>
        <p:txBody>
          <a:bodyPr>
            <a:normAutofit/>
          </a:bodyPr>
          <a:lstStyle/>
          <a:p>
            <a:pPr algn="ctr"/>
            <a:r>
              <a:rPr lang="en-IN" sz="2400" b="1" dirty="0">
                <a:solidFill>
                  <a:schemeClr val="accent2"/>
                </a:solidFill>
                <a:latin typeface="+mn-lt"/>
              </a:rPr>
              <a:t>Conversion of output to visual</a:t>
            </a:r>
            <a:endParaRPr lang="en-IN" sz="2400" dirty="0"/>
          </a:p>
        </p:txBody>
      </p:sp>
      <p:sp>
        <p:nvSpPr>
          <p:cNvPr id="3" name="Content Placeholder 2">
            <a:extLst>
              <a:ext uri="{FF2B5EF4-FFF2-40B4-BE49-F238E27FC236}">
                <a16:creationId xmlns:a16="http://schemas.microsoft.com/office/drawing/2014/main" id="{CCB30BC0-9563-DACB-D1EE-AC3BF3F9F5D2}"/>
              </a:ext>
            </a:extLst>
          </p:cNvPr>
          <p:cNvSpPr>
            <a:spLocks noGrp="1"/>
          </p:cNvSpPr>
          <p:nvPr>
            <p:ph idx="1"/>
          </p:nvPr>
        </p:nvSpPr>
        <p:spPr>
          <a:xfrm>
            <a:off x="0" y="1005841"/>
            <a:ext cx="12192000" cy="5852160"/>
          </a:xfrm>
        </p:spPr>
        <p:txBody>
          <a:bodyPr>
            <a:normAutofit lnSpcReduction="10000"/>
          </a:bodyPr>
          <a:lstStyle/>
          <a:p>
            <a:endParaRPr lang="en-IN" dirty="0"/>
          </a:p>
          <a:p>
            <a:endParaRPr lang="en-IN" dirty="0"/>
          </a:p>
          <a:p>
            <a:endParaRPr lang="en-IN" dirty="0"/>
          </a:p>
          <a:p>
            <a:pPr marL="0" indent="0">
              <a:buNone/>
            </a:pPr>
            <a:r>
              <a:rPr lang="en-IN" dirty="0"/>
              <a:t>                                                              </a:t>
            </a:r>
          </a:p>
          <a:p>
            <a:endParaRPr lang="en-IN" dirty="0"/>
          </a:p>
          <a:p>
            <a:endParaRPr lang="en-IN" dirty="0"/>
          </a:p>
          <a:p>
            <a:endParaRPr lang="en-IN" dirty="0"/>
          </a:p>
          <a:p>
            <a:endParaRPr lang="en-IN" dirty="0"/>
          </a:p>
          <a:p>
            <a:pPr marL="0" indent="0" algn="ctr">
              <a:buNone/>
            </a:pPr>
            <a:endParaRPr lang="en-IN" sz="2400" b="1" dirty="0">
              <a:solidFill>
                <a:schemeClr val="accent2"/>
              </a:solidFill>
            </a:endParaRPr>
          </a:p>
          <a:p>
            <a:pPr marL="0" indent="0" algn="ctr">
              <a:buNone/>
            </a:pPr>
            <a:r>
              <a:rPr lang="en-IN" sz="2400" b="1" dirty="0">
                <a:solidFill>
                  <a:schemeClr val="accent2"/>
                </a:solidFill>
              </a:rPr>
              <a:t>Insights</a:t>
            </a:r>
          </a:p>
          <a:p>
            <a:pPr marL="0" indent="0" algn="ctr">
              <a:buNone/>
            </a:pPr>
            <a:r>
              <a:rPr lang="en-IN" sz="1800" dirty="0">
                <a:solidFill>
                  <a:schemeClr val="bg1"/>
                </a:solidFill>
              </a:rPr>
              <a:t>Accessories segment has sold more units as compared to other segments. Also we can see that more units are sold in December months as compared to other months.</a:t>
            </a:r>
          </a:p>
          <a:p>
            <a:pPr marL="0" indent="0" algn="ctr">
              <a:buNone/>
            </a:pPr>
            <a:r>
              <a:rPr lang="en-IN" sz="1800" dirty="0">
                <a:solidFill>
                  <a:schemeClr val="bg1"/>
                </a:solidFill>
              </a:rPr>
              <a:t>Note: For ease of visualization, only Accessories segment has been shown on the slide</a:t>
            </a:r>
            <a:endParaRPr lang="en-IN" sz="2000" dirty="0"/>
          </a:p>
          <a:p>
            <a:pPr marL="0" indent="0">
              <a:buNone/>
            </a:pPr>
            <a:endParaRPr lang="en-IN" dirty="0"/>
          </a:p>
          <a:p>
            <a:endParaRPr lang="en-IN" dirty="0"/>
          </a:p>
          <a:p>
            <a:endParaRPr lang="en-IN" dirty="0"/>
          </a:p>
          <a:p>
            <a:endParaRPr lang="en-IN" dirty="0"/>
          </a:p>
        </p:txBody>
      </p:sp>
      <p:sp>
        <p:nvSpPr>
          <p:cNvPr id="17" name="Arrow: Right 16">
            <a:extLst>
              <a:ext uri="{FF2B5EF4-FFF2-40B4-BE49-F238E27FC236}">
                <a16:creationId xmlns:a16="http://schemas.microsoft.com/office/drawing/2014/main" id="{523B803F-E563-1C84-CFC4-234AAEA2AC7A}"/>
              </a:ext>
            </a:extLst>
          </p:cNvPr>
          <p:cNvSpPr/>
          <p:nvPr/>
        </p:nvSpPr>
        <p:spPr>
          <a:xfrm>
            <a:off x="4671114" y="2833396"/>
            <a:ext cx="435424" cy="487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B49EB11A-3F52-E527-6DCC-A353D37212D9}"/>
              </a:ext>
            </a:extLst>
          </p:cNvPr>
          <p:cNvPicPr>
            <a:picLocks noChangeAspect="1"/>
          </p:cNvPicPr>
          <p:nvPr/>
        </p:nvPicPr>
        <p:blipFill>
          <a:blip r:embed="rId2"/>
          <a:stretch>
            <a:fillRect/>
          </a:stretch>
        </p:blipFill>
        <p:spPr>
          <a:xfrm>
            <a:off x="81194" y="1005840"/>
            <a:ext cx="4508727" cy="4009946"/>
          </a:xfrm>
          <a:prstGeom prst="rect">
            <a:avLst/>
          </a:prstGeom>
        </p:spPr>
      </p:pic>
      <p:pic>
        <p:nvPicPr>
          <p:cNvPr id="10" name="Picture 9">
            <a:extLst>
              <a:ext uri="{FF2B5EF4-FFF2-40B4-BE49-F238E27FC236}">
                <a16:creationId xmlns:a16="http://schemas.microsoft.com/office/drawing/2014/main" id="{8D4BF48B-D6AA-2222-DB58-216244474B49}"/>
              </a:ext>
            </a:extLst>
          </p:cNvPr>
          <p:cNvPicPr>
            <a:picLocks noChangeAspect="1"/>
          </p:cNvPicPr>
          <p:nvPr/>
        </p:nvPicPr>
        <p:blipFill>
          <a:blip r:embed="rId3"/>
          <a:stretch>
            <a:fillRect/>
          </a:stretch>
        </p:blipFill>
        <p:spPr>
          <a:xfrm>
            <a:off x="5589037" y="1005839"/>
            <a:ext cx="6602962" cy="4024013"/>
          </a:xfrm>
          <a:prstGeom prst="rect">
            <a:avLst/>
          </a:prstGeom>
        </p:spPr>
      </p:pic>
    </p:spTree>
    <p:extLst>
      <p:ext uri="{BB962C8B-B14F-4D97-AF65-F5344CB8AC3E}">
        <p14:creationId xmlns:p14="http://schemas.microsoft.com/office/powerpoint/2010/main" val="2534821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9E1F2-4230-2E28-65F8-95068CE84D6F}"/>
              </a:ext>
            </a:extLst>
          </p:cNvPr>
          <p:cNvSpPr>
            <a:spLocks noGrp="1"/>
          </p:cNvSpPr>
          <p:nvPr>
            <p:ph type="title"/>
          </p:nvPr>
        </p:nvSpPr>
        <p:spPr>
          <a:xfrm>
            <a:off x="838200" y="365125"/>
            <a:ext cx="10515600" cy="549275"/>
          </a:xfrm>
        </p:spPr>
        <p:txBody>
          <a:bodyPr>
            <a:normAutofit/>
          </a:bodyPr>
          <a:lstStyle/>
          <a:p>
            <a:pPr algn="ctr"/>
            <a:r>
              <a:rPr lang="en-IN" sz="2400" b="1" dirty="0">
                <a:solidFill>
                  <a:schemeClr val="accent2"/>
                </a:solidFill>
                <a:latin typeface="+mn-lt"/>
              </a:rPr>
              <a:t>Manufacturing Cost Trend for Atliq Hardwares Segment Wise</a:t>
            </a:r>
          </a:p>
        </p:txBody>
      </p:sp>
      <p:sp>
        <p:nvSpPr>
          <p:cNvPr id="3" name="Content Placeholder 2">
            <a:extLst>
              <a:ext uri="{FF2B5EF4-FFF2-40B4-BE49-F238E27FC236}">
                <a16:creationId xmlns:a16="http://schemas.microsoft.com/office/drawing/2014/main" id="{54BF4067-AA04-9D56-9616-899F868E259C}"/>
              </a:ext>
            </a:extLst>
          </p:cNvPr>
          <p:cNvSpPr>
            <a:spLocks noGrp="1"/>
          </p:cNvSpPr>
          <p:nvPr>
            <p:ph idx="1"/>
          </p:nvPr>
        </p:nvSpPr>
        <p:spPr>
          <a:xfrm>
            <a:off x="76200" y="914400"/>
            <a:ext cx="12115800" cy="7866678"/>
          </a:xfrm>
        </p:spPr>
        <p:txBody>
          <a:bodyPr/>
          <a:lstStyle/>
          <a:p>
            <a:pPr marL="0" indent="0" algn="l">
              <a:buNone/>
            </a:pPr>
            <a:r>
              <a:rPr lang="en-IN" dirty="0">
                <a:solidFill>
                  <a:schemeClr val="bg1"/>
                </a:solidFill>
              </a:rPr>
              <a:t>Question</a:t>
            </a:r>
            <a:r>
              <a:rPr lang="en-IN" sz="3200" dirty="0">
                <a:solidFill>
                  <a:schemeClr val="bg1"/>
                </a:solidFill>
              </a:rPr>
              <a:t> : </a:t>
            </a:r>
            <a:r>
              <a:rPr lang="en-US" sz="2400" b="0" i="0" u="none" strike="noStrike" baseline="0" dirty="0">
                <a:solidFill>
                  <a:schemeClr val="bg1"/>
                </a:solidFill>
              </a:rPr>
              <a:t>Get the Manufacturing Cost by Segment</a:t>
            </a:r>
          </a:p>
          <a:p>
            <a:endParaRPr lang="en-US" sz="1800" dirty="0">
              <a:solidFill>
                <a:schemeClr val="bg1"/>
              </a:solidFill>
              <a:latin typeface="Arial" panose="020B0604020202020204" pitchFamily="34" charset="0"/>
            </a:endParaRPr>
          </a:p>
          <a:p>
            <a:pPr marL="0" indent="0">
              <a:buNone/>
            </a:pPr>
            <a:r>
              <a:rPr lang="en-US" dirty="0">
                <a:solidFill>
                  <a:schemeClr val="bg1"/>
                </a:solidFill>
              </a:rPr>
              <a:t>Output </a:t>
            </a:r>
          </a:p>
          <a:p>
            <a:endParaRPr lang="en-US" sz="1800" dirty="0">
              <a:latin typeface="Arial" panose="020B0604020202020204" pitchFamily="34" charset="0"/>
            </a:endParaRPr>
          </a:p>
          <a:p>
            <a:pPr marL="0" indent="0">
              <a:buNone/>
            </a:pPr>
            <a:r>
              <a:rPr lang="en-US" sz="1800" dirty="0">
                <a:latin typeface="Arial" panose="020B0604020202020204" pitchFamily="34" charset="0"/>
              </a:rPr>
              <a:t> </a:t>
            </a:r>
            <a:endParaRPr lang="en-IN" dirty="0"/>
          </a:p>
        </p:txBody>
      </p:sp>
      <p:pic>
        <p:nvPicPr>
          <p:cNvPr id="5" name="Picture 4">
            <a:extLst>
              <a:ext uri="{FF2B5EF4-FFF2-40B4-BE49-F238E27FC236}">
                <a16:creationId xmlns:a16="http://schemas.microsoft.com/office/drawing/2014/main" id="{0CEA480A-341B-890E-A368-6A5E4F0144C8}"/>
              </a:ext>
            </a:extLst>
          </p:cNvPr>
          <p:cNvPicPr>
            <a:picLocks noChangeAspect="1"/>
          </p:cNvPicPr>
          <p:nvPr/>
        </p:nvPicPr>
        <p:blipFill>
          <a:blip r:embed="rId2"/>
          <a:stretch>
            <a:fillRect/>
          </a:stretch>
        </p:blipFill>
        <p:spPr>
          <a:xfrm>
            <a:off x="2528596" y="1791477"/>
            <a:ext cx="4390927" cy="4927729"/>
          </a:xfrm>
          <a:prstGeom prst="rect">
            <a:avLst/>
          </a:prstGeom>
        </p:spPr>
      </p:pic>
    </p:spTree>
    <p:extLst>
      <p:ext uri="{BB962C8B-B14F-4D97-AF65-F5344CB8AC3E}">
        <p14:creationId xmlns:p14="http://schemas.microsoft.com/office/powerpoint/2010/main" val="184561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CE56-3580-2259-10BF-6890345751BF}"/>
              </a:ext>
            </a:extLst>
          </p:cNvPr>
          <p:cNvSpPr>
            <a:spLocks noGrp="1"/>
          </p:cNvSpPr>
          <p:nvPr>
            <p:ph type="title"/>
          </p:nvPr>
        </p:nvSpPr>
        <p:spPr>
          <a:xfrm>
            <a:off x="838200" y="122530"/>
            <a:ext cx="10515600" cy="474630"/>
          </a:xfrm>
        </p:spPr>
        <p:txBody>
          <a:bodyPr>
            <a:normAutofit/>
          </a:bodyPr>
          <a:lstStyle/>
          <a:p>
            <a:pPr algn="ctr"/>
            <a:r>
              <a:rPr lang="en-IN" sz="2400" b="1" dirty="0">
                <a:solidFill>
                  <a:schemeClr val="accent2"/>
                </a:solidFill>
                <a:latin typeface="+mn-lt"/>
              </a:rPr>
              <a:t>Conversion of output to visual</a:t>
            </a:r>
            <a:endParaRPr lang="en-IN" sz="2400" dirty="0"/>
          </a:p>
        </p:txBody>
      </p:sp>
      <p:sp>
        <p:nvSpPr>
          <p:cNvPr id="3" name="Content Placeholder 2">
            <a:extLst>
              <a:ext uri="{FF2B5EF4-FFF2-40B4-BE49-F238E27FC236}">
                <a16:creationId xmlns:a16="http://schemas.microsoft.com/office/drawing/2014/main" id="{CCB30BC0-9563-DACB-D1EE-AC3BF3F9F5D2}"/>
              </a:ext>
            </a:extLst>
          </p:cNvPr>
          <p:cNvSpPr>
            <a:spLocks noGrp="1"/>
          </p:cNvSpPr>
          <p:nvPr>
            <p:ph idx="1"/>
          </p:nvPr>
        </p:nvSpPr>
        <p:spPr>
          <a:xfrm>
            <a:off x="0" y="1005841"/>
            <a:ext cx="12192000" cy="5852160"/>
          </a:xfrm>
        </p:spPr>
        <p:txBody>
          <a:bodyPr>
            <a:normAutofit lnSpcReduction="10000"/>
          </a:bodyPr>
          <a:lstStyle/>
          <a:p>
            <a:endParaRPr lang="en-IN" dirty="0"/>
          </a:p>
          <a:p>
            <a:endParaRPr lang="en-IN" dirty="0"/>
          </a:p>
          <a:p>
            <a:endParaRPr lang="en-IN" dirty="0"/>
          </a:p>
          <a:p>
            <a:pPr marL="0" indent="0">
              <a:buNone/>
            </a:pPr>
            <a:r>
              <a:rPr lang="en-IN" dirty="0"/>
              <a:t>                                                              </a:t>
            </a:r>
          </a:p>
          <a:p>
            <a:endParaRPr lang="en-IN" dirty="0"/>
          </a:p>
          <a:p>
            <a:endParaRPr lang="en-IN" dirty="0"/>
          </a:p>
          <a:p>
            <a:endParaRPr lang="en-IN" dirty="0"/>
          </a:p>
          <a:p>
            <a:endParaRPr lang="en-IN" dirty="0"/>
          </a:p>
          <a:p>
            <a:pPr marL="0" indent="0" algn="ctr">
              <a:buNone/>
            </a:pPr>
            <a:endParaRPr lang="en-IN" sz="2400" b="1" dirty="0">
              <a:solidFill>
                <a:schemeClr val="accent2"/>
              </a:solidFill>
            </a:endParaRPr>
          </a:p>
          <a:p>
            <a:pPr marL="0" indent="0" algn="ctr">
              <a:buNone/>
            </a:pPr>
            <a:r>
              <a:rPr lang="en-IN" sz="2400" b="1" dirty="0">
                <a:solidFill>
                  <a:schemeClr val="accent2"/>
                </a:solidFill>
              </a:rPr>
              <a:t>Insights</a:t>
            </a:r>
          </a:p>
          <a:p>
            <a:pPr marL="0" indent="0" algn="ctr">
              <a:buNone/>
            </a:pPr>
            <a:r>
              <a:rPr lang="en-IN" sz="1800" dirty="0">
                <a:solidFill>
                  <a:schemeClr val="bg1"/>
                </a:solidFill>
              </a:rPr>
              <a:t>More cost is incurred to manufacture units of Notebook as compared to other segments. Also we can see that costs increases towards end of the year and decreases towards start of the year.</a:t>
            </a:r>
          </a:p>
          <a:p>
            <a:pPr marL="0" indent="0" algn="ctr">
              <a:buNone/>
            </a:pPr>
            <a:r>
              <a:rPr lang="en-IN" sz="1800" dirty="0">
                <a:solidFill>
                  <a:schemeClr val="bg1"/>
                </a:solidFill>
              </a:rPr>
              <a:t>Note: For ease of visualization, only Notebook segment has been shown on the slide</a:t>
            </a:r>
            <a:endParaRPr lang="en-IN" sz="2000" dirty="0"/>
          </a:p>
          <a:p>
            <a:pPr marL="0" indent="0">
              <a:buNone/>
            </a:pPr>
            <a:endParaRPr lang="en-IN" dirty="0"/>
          </a:p>
          <a:p>
            <a:endParaRPr lang="en-IN" dirty="0"/>
          </a:p>
          <a:p>
            <a:endParaRPr lang="en-IN" dirty="0"/>
          </a:p>
          <a:p>
            <a:endParaRPr lang="en-IN" dirty="0"/>
          </a:p>
        </p:txBody>
      </p:sp>
      <p:sp>
        <p:nvSpPr>
          <p:cNvPr id="17" name="Arrow: Right 16">
            <a:extLst>
              <a:ext uri="{FF2B5EF4-FFF2-40B4-BE49-F238E27FC236}">
                <a16:creationId xmlns:a16="http://schemas.microsoft.com/office/drawing/2014/main" id="{523B803F-E563-1C84-CFC4-234AAEA2AC7A}"/>
              </a:ext>
            </a:extLst>
          </p:cNvPr>
          <p:cNvSpPr/>
          <p:nvPr/>
        </p:nvSpPr>
        <p:spPr>
          <a:xfrm>
            <a:off x="4671114" y="2833396"/>
            <a:ext cx="435424" cy="487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7A62150F-58DA-9AA0-C8A5-F59BA5D73F15}"/>
              </a:ext>
            </a:extLst>
          </p:cNvPr>
          <p:cNvPicPr>
            <a:picLocks noChangeAspect="1"/>
          </p:cNvPicPr>
          <p:nvPr/>
        </p:nvPicPr>
        <p:blipFill>
          <a:blip r:embed="rId2"/>
          <a:stretch>
            <a:fillRect/>
          </a:stretch>
        </p:blipFill>
        <p:spPr>
          <a:xfrm>
            <a:off x="-1" y="1005840"/>
            <a:ext cx="4390927" cy="4009947"/>
          </a:xfrm>
          <a:prstGeom prst="rect">
            <a:avLst/>
          </a:prstGeom>
        </p:spPr>
      </p:pic>
      <p:pic>
        <p:nvPicPr>
          <p:cNvPr id="10" name="Picture 9">
            <a:extLst>
              <a:ext uri="{FF2B5EF4-FFF2-40B4-BE49-F238E27FC236}">
                <a16:creationId xmlns:a16="http://schemas.microsoft.com/office/drawing/2014/main" id="{342CE61A-91FB-CDC8-4B64-533C449F3B48}"/>
              </a:ext>
            </a:extLst>
          </p:cNvPr>
          <p:cNvPicPr>
            <a:picLocks noChangeAspect="1"/>
          </p:cNvPicPr>
          <p:nvPr/>
        </p:nvPicPr>
        <p:blipFill>
          <a:blip r:embed="rId3"/>
          <a:stretch>
            <a:fillRect/>
          </a:stretch>
        </p:blipFill>
        <p:spPr>
          <a:xfrm>
            <a:off x="5386726" y="1005839"/>
            <a:ext cx="6805274" cy="4042685"/>
          </a:xfrm>
          <a:prstGeom prst="rect">
            <a:avLst/>
          </a:prstGeom>
        </p:spPr>
      </p:pic>
    </p:spTree>
    <p:extLst>
      <p:ext uri="{BB962C8B-B14F-4D97-AF65-F5344CB8AC3E}">
        <p14:creationId xmlns:p14="http://schemas.microsoft.com/office/powerpoint/2010/main" val="3197332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55EEF-FC56-C50E-2092-3083B4397403}"/>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27982FE2-0A88-3F49-9EA4-578FE086315C}"/>
              </a:ext>
            </a:extLst>
          </p:cNvPr>
          <p:cNvSpPr>
            <a:spLocks noGrp="1"/>
          </p:cNvSpPr>
          <p:nvPr>
            <p:ph idx="1"/>
          </p:nvPr>
        </p:nvSpPr>
        <p:spPr>
          <a:solidFill>
            <a:schemeClr val="tx1">
              <a:lumMod val="75000"/>
              <a:lumOff val="25000"/>
            </a:schemeClr>
          </a:solidFill>
        </p:spPr>
        <p:txBody>
          <a:bodyPr>
            <a:normAutofit/>
          </a:bodyPr>
          <a:lstStyle/>
          <a:p>
            <a:pPr marL="0" indent="0">
              <a:buNone/>
            </a:pPr>
            <a:endParaRPr lang="en-IN" sz="6000" b="1" dirty="0"/>
          </a:p>
          <a:p>
            <a:pPr marL="0" indent="0" algn="ctr">
              <a:buNone/>
            </a:pPr>
            <a:r>
              <a:rPr lang="en-IN" sz="6000" b="1" dirty="0">
                <a:solidFill>
                  <a:schemeClr val="bg1"/>
                </a:solidFill>
              </a:rPr>
              <a:t>Thank You</a:t>
            </a:r>
          </a:p>
        </p:txBody>
      </p:sp>
    </p:spTree>
    <p:extLst>
      <p:ext uri="{BB962C8B-B14F-4D97-AF65-F5344CB8AC3E}">
        <p14:creationId xmlns:p14="http://schemas.microsoft.com/office/powerpoint/2010/main" val="3362892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5BF4-D514-BF52-4788-1424300E3EBD}"/>
              </a:ext>
            </a:extLst>
          </p:cNvPr>
          <p:cNvSpPr>
            <a:spLocks noGrp="1"/>
          </p:cNvSpPr>
          <p:nvPr>
            <p:ph type="title"/>
          </p:nvPr>
        </p:nvSpPr>
        <p:spPr>
          <a:xfrm>
            <a:off x="838200" y="365125"/>
            <a:ext cx="10515600" cy="606425"/>
          </a:xfrm>
        </p:spPr>
        <p:txBody>
          <a:bodyPr>
            <a:normAutofit/>
          </a:bodyPr>
          <a:lstStyle/>
          <a:p>
            <a:pPr algn="ctr"/>
            <a:r>
              <a:rPr lang="en-IN" sz="2400" b="1" dirty="0">
                <a:solidFill>
                  <a:schemeClr val="accent2"/>
                </a:solidFill>
                <a:latin typeface="+mn-lt"/>
              </a:rPr>
              <a:t>Conversion of output to visual</a:t>
            </a:r>
          </a:p>
        </p:txBody>
      </p:sp>
      <p:sp>
        <p:nvSpPr>
          <p:cNvPr id="7" name="Content Placeholder 6">
            <a:extLst>
              <a:ext uri="{FF2B5EF4-FFF2-40B4-BE49-F238E27FC236}">
                <a16:creationId xmlns:a16="http://schemas.microsoft.com/office/drawing/2014/main" id="{B1F72EC3-E252-EE1D-D6AE-318DA482A0EA}"/>
              </a:ext>
            </a:extLst>
          </p:cNvPr>
          <p:cNvSpPr>
            <a:spLocks noGrp="1"/>
          </p:cNvSpPr>
          <p:nvPr>
            <p:ph idx="1"/>
          </p:nvPr>
        </p:nvSpPr>
        <p:spPr>
          <a:xfrm>
            <a:off x="200025" y="971550"/>
            <a:ext cx="11820525" cy="5695950"/>
          </a:xfrm>
        </p:spPr>
        <p:txBody>
          <a:bodyPr>
            <a:normAutofit/>
          </a:bodyPr>
          <a:lstStyle/>
          <a:p>
            <a:endParaRPr lang="en-IN" dirty="0"/>
          </a:p>
          <a:p>
            <a:endParaRPr lang="en-IN" dirty="0"/>
          </a:p>
          <a:p>
            <a:endParaRPr lang="en-IN" dirty="0"/>
          </a:p>
          <a:p>
            <a:pPr marL="0" indent="0">
              <a:buNone/>
            </a:pPr>
            <a:r>
              <a:rPr lang="en-IN" dirty="0"/>
              <a:t>                                                                            </a:t>
            </a:r>
          </a:p>
          <a:p>
            <a:endParaRPr lang="en-IN" dirty="0"/>
          </a:p>
          <a:p>
            <a:endParaRPr lang="en-IN" dirty="0"/>
          </a:p>
          <a:p>
            <a:pPr marL="0" indent="0">
              <a:buNone/>
            </a:pPr>
            <a:endParaRPr lang="en-IN" dirty="0"/>
          </a:p>
          <a:p>
            <a:endParaRPr lang="en-IN" dirty="0"/>
          </a:p>
          <a:p>
            <a:pPr marL="0" indent="0" algn="ctr">
              <a:buNone/>
            </a:pPr>
            <a:r>
              <a:rPr lang="en-IN" sz="2400" dirty="0">
                <a:solidFill>
                  <a:schemeClr val="accent2"/>
                </a:solidFill>
              </a:rPr>
              <a:t>Insights</a:t>
            </a:r>
          </a:p>
          <a:p>
            <a:pPr marL="0" indent="0">
              <a:buNone/>
            </a:pPr>
            <a:r>
              <a:rPr lang="en-IN" sz="2400" dirty="0">
                <a:solidFill>
                  <a:schemeClr val="bg1"/>
                </a:solidFill>
              </a:rPr>
              <a:t>In APAC region, customer “Atliq Exclusive” has spread its business not only in India but also in Indonesia, Japan, Philippines, South Korea, Australia, New Zealand and Bangladesh.</a:t>
            </a:r>
          </a:p>
          <a:p>
            <a:endParaRPr lang="en-IN" dirty="0"/>
          </a:p>
        </p:txBody>
      </p:sp>
      <p:pic>
        <p:nvPicPr>
          <p:cNvPr id="9" name="Picture 8">
            <a:extLst>
              <a:ext uri="{FF2B5EF4-FFF2-40B4-BE49-F238E27FC236}">
                <a16:creationId xmlns:a16="http://schemas.microsoft.com/office/drawing/2014/main" id="{8A06C3FB-8EF6-8A7B-ECD9-8259E4B3524A}"/>
              </a:ext>
            </a:extLst>
          </p:cNvPr>
          <p:cNvPicPr>
            <a:picLocks noChangeAspect="1"/>
          </p:cNvPicPr>
          <p:nvPr/>
        </p:nvPicPr>
        <p:blipFill>
          <a:blip r:embed="rId2"/>
          <a:stretch>
            <a:fillRect/>
          </a:stretch>
        </p:blipFill>
        <p:spPr>
          <a:xfrm>
            <a:off x="1095375" y="1847849"/>
            <a:ext cx="1704975" cy="2495550"/>
          </a:xfrm>
          <a:prstGeom prst="rect">
            <a:avLst/>
          </a:prstGeom>
        </p:spPr>
      </p:pic>
      <p:pic>
        <p:nvPicPr>
          <p:cNvPr id="11" name="Picture 10">
            <a:extLst>
              <a:ext uri="{FF2B5EF4-FFF2-40B4-BE49-F238E27FC236}">
                <a16:creationId xmlns:a16="http://schemas.microsoft.com/office/drawing/2014/main" id="{77FDA6B3-C8B1-1F62-D752-D89916444AAA}"/>
              </a:ext>
            </a:extLst>
          </p:cNvPr>
          <p:cNvPicPr>
            <a:picLocks noChangeAspect="1"/>
          </p:cNvPicPr>
          <p:nvPr/>
        </p:nvPicPr>
        <p:blipFill>
          <a:blip r:embed="rId3"/>
          <a:stretch>
            <a:fillRect/>
          </a:stretch>
        </p:blipFill>
        <p:spPr>
          <a:xfrm>
            <a:off x="5400675" y="1385887"/>
            <a:ext cx="5810250" cy="3419475"/>
          </a:xfrm>
          <a:prstGeom prst="rect">
            <a:avLst/>
          </a:prstGeom>
        </p:spPr>
      </p:pic>
      <p:sp>
        <p:nvSpPr>
          <p:cNvPr id="12" name="Arrow: Right 11">
            <a:extLst>
              <a:ext uri="{FF2B5EF4-FFF2-40B4-BE49-F238E27FC236}">
                <a16:creationId xmlns:a16="http://schemas.microsoft.com/office/drawing/2014/main" id="{ABF74C0B-C0C7-DCDF-D1DF-42D3496E5A0C}"/>
              </a:ext>
            </a:extLst>
          </p:cNvPr>
          <p:cNvSpPr/>
          <p:nvPr/>
        </p:nvSpPr>
        <p:spPr>
          <a:xfrm>
            <a:off x="3495675" y="2762250"/>
            <a:ext cx="1114425" cy="504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65685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9D4B8-6021-BFA0-2A15-88C4746055D1}"/>
              </a:ext>
            </a:extLst>
          </p:cNvPr>
          <p:cNvSpPr>
            <a:spLocks noGrp="1"/>
          </p:cNvSpPr>
          <p:nvPr>
            <p:ph type="title"/>
          </p:nvPr>
        </p:nvSpPr>
        <p:spPr>
          <a:xfrm>
            <a:off x="838200" y="365125"/>
            <a:ext cx="10515600" cy="493065"/>
          </a:xfrm>
        </p:spPr>
        <p:txBody>
          <a:bodyPr>
            <a:normAutofit/>
          </a:bodyPr>
          <a:lstStyle/>
          <a:p>
            <a:pPr algn="ctr"/>
            <a:r>
              <a:rPr lang="en-IN" sz="2400" b="1" dirty="0">
                <a:solidFill>
                  <a:schemeClr val="accent2"/>
                </a:solidFill>
                <a:latin typeface="+mn-lt"/>
              </a:rPr>
              <a:t>Atliq Hardwares Markets </a:t>
            </a:r>
          </a:p>
        </p:txBody>
      </p:sp>
      <p:sp>
        <p:nvSpPr>
          <p:cNvPr id="3" name="Content Placeholder 2">
            <a:extLst>
              <a:ext uri="{FF2B5EF4-FFF2-40B4-BE49-F238E27FC236}">
                <a16:creationId xmlns:a16="http://schemas.microsoft.com/office/drawing/2014/main" id="{AA6E69E4-1AB2-D4EE-2D2D-68D8F74EF140}"/>
              </a:ext>
            </a:extLst>
          </p:cNvPr>
          <p:cNvSpPr>
            <a:spLocks noGrp="1"/>
          </p:cNvSpPr>
          <p:nvPr>
            <p:ph idx="1"/>
          </p:nvPr>
        </p:nvSpPr>
        <p:spPr>
          <a:xfrm>
            <a:off x="838200" y="858190"/>
            <a:ext cx="10515600" cy="6121107"/>
          </a:xfrm>
        </p:spPr>
        <p:txBody>
          <a:bodyPr/>
          <a:lstStyle/>
          <a:p>
            <a:pPr marL="0" indent="0">
              <a:buNone/>
            </a:pPr>
            <a:r>
              <a:rPr lang="en-IN" dirty="0">
                <a:solidFill>
                  <a:srgbClr val="FFFFFF"/>
                </a:solidFill>
              </a:rPr>
              <a:t>Question : P</a:t>
            </a:r>
            <a:r>
              <a:rPr lang="en-US" dirty="0">
                <a:solidFill>
                  <a:srgbClr val="FFFFFF"/>
                </a:solidFill>
              </a:rPr>
              <a:t>rovide the list of markets </a:t>
            </a:r>
            <a:r>
              <a:rPr lang="en-IN" dirty="0">
                <a:solidFill>
                  <a:srgbClr val="FFFFFF"/>
                </a:solidFill>
              </a:rPr>
              <a:t>Atliq Hardwares</a:t>
            </a:r>
            <a:r>
              <a:rPr lang="en-US" dirty="0">
                <a:solidFill>
                  <a:srgbClr val="FFFFFF"/>
                </a:solidFill>
              </a:rPr>
              <a:t> </a:t>
            </a:r>
          </a:p>
          <a:p>
            <a:pPr marL="0" indent="0">
              <a:buNone/>
            </a:pPr>
            <a:r>
              <a:rPr lang="en-US" dirty="0">
                <a:solidFill>
                  <a:srgbClr val="FFFFFF"/>
                </a:solidFill>
              </a:rPr>
              <a:t>operates its business all over the world.</a:t>
            </a:r>
          </a:p>
          <a:p>
            <a:pPr marL="0" indent="0">
              <a:buNone/>
            </a:pPr>
            <a:endParaRPr lang="en-US" sz="2800" dirty="0">
              <a:solidFill>
                <a:srgbClr val="FFFFFF"/>
              </a:solidFill>
            </a:endParaRPr>
          </a:p>
          <a:p>
            <a:pPr marL="0" indent="0">
              <a:buNone/>
            </a:pPr>
            <a:r>
              <a:rPr lang="en-US" sz="2800" dirty="0">
                <a:solidFill>
                  <a:srgbClr val="FFFFFF"/>
                </a:solidFill>
              </a:rPr>
              <a:t>Output</a:t>
            </a:r>
            <a:endParaRPr lang="en-US" dirty="0">
              <a:solidFill>
                <a:srgbClr val="FFFFFF"/>
              </a:solidFill>
            </a:endParaRPr>
          </a:p>
          <a:p>
            <a:pPr marL="457200" lvl="1" indent="0">
              <a:buNone/>
            </a:pPr>
            <a:endParaRPr lang="en-US" dirty="0"/>
          </a:p>
          <a:p>
            <a:pPr lvl="1"/>
            <a:endParaRPr lang="en-US" dirty="0"/>
          </a:p>
          <a:p>
            <a:pPr marL="457200" lvl="1" indent="0">
              <a:buNone/>
            </a:pPr>
            <a:endParaRPr lang="en-IN" dirty="0"/>
          </a:p>
          <a:p>
            <a:pPr marL="457200" lvl="1" indent="0">
              <a:buNone/>
            </a:pPr>
            <a:endParaRPr lang="en-IN" dirty="0"/>
          </a:p>
          <a:p>
            <a:pPr lvl="1"/>
            <a:endParaRPr lang="en-US" dirty="0"/>
          </a:p>
        </p:txBody>
      </p:sp>
      <p:pic>
        <p:nvPicPr>
          <p:cNvPr id="5" name="Picture 4">
            <a:extLst>
              <a:ext uri="{FF2B5EF4-FFF2-40B4-BE49-F238E27FC236}">
                <a16:creationId xmlns:a16="http://schemas.microsoft.com/office/drawing/2014/main" id="{92ACA61C-F9B3-A177-64DA-06D9B94E149C}"/>
              </a:ext>
            </a:extLst>
          </p:cNvPr>
          <p:cNvPicPr>
            <a:picLocks noChangeAspect="1"/>
          </p:cNvPicPr>
          <p:nvPr/>
        </p:nvPicPr>
        <p:blipFill>
          <a:blip r:embed="rId2"/>
          <a:stretch>
            <a:fillRect/>
          </a:stretch>
        </p:blipFill>
        <p:spPr>
          <a:xfrm>
            <a:off x="9222824" y="1027906"/>
            <a:ext cx="1917927" cy="5781675"/>
          </a:xfrm>
          <a:prstGeom prst="rect">
            <a:avLst/>
          </a:prstGeom>
        </p:spPr>
      </p:pic>
    </p:spTree>
    <p:extLst>
      <p:ext uri="{BB962C8B-B14F-4D97-AF65-F5344CB8AC3E}">
        <p14:creationId xmlns:p14="http://schemas.microsoft.com/office/powerpoint/2010/main" val="1145142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5BF4-D514-BF52-4788-1424300E3EBD}"/>
              </a:ext>
            </a:extLst>
          </p:cNvPr>
          <p:cNvSpPr>
            <a:spLocks noGrp="1"/>
          </p:cNvSpPr>
          <p:nvPr>
            <p:ph type="title"/>
          </p:nvPr>
        </p:nvSpPr>
        <p:spPr>
          <a:xfrm>
            <a:off x="838200" y="365125"/>
            <a:ext cx="10515600" cy="606425"/>
          </a:xfrm>
        </p:spPr>
        <p:txBody>
          <a:bodyPr>
            <a:normAutofit/>
          </a:bodyPr>
          <a:lstStyle/>
          <a:p>
            <a:pPr algn="ctr"/>
            <a:r>
              <a:rPr lang="en-IN" sz="2400" b="1" dirty="0">
                <a:solidFill>
                  <a:schemeClr val="accent2"/>
                </a:solidFill>
                <a:latin typeface="+mn-lt"/>
              </a:rPr>
              <a:t>Conversion of output to visual</a:t>
            </a:r>
          </a:p>
        </p:txBody>
      </p:sp>
      <p:sp>
        <p:nvSpPr>
          <p:cNvPr id="7" name="Content Placeholder 6">
            <a:extLst>
              <a:ext uri="{FF2B5EF4-FFF2-40B4-BE49-F238E27FC236}">
                <a16:creationId xmlns:a16="http://schemas.microsoft.com/office/drawing/2014/main" id="{B1F72EC3-E252-EE1D-D6AE-318DA482A0EA}"/>
              </a:ext>
            </a:extLst>
          </p:cNvPr>
          <p:cNvSpPr>
            <a:spLocks noGrp="1"/>
          </p:cNvSpPr>
          <p:nvPr>
            <p:ph idx="1"/>
          </p:nvPr>
        </p:nvSpPr>
        <p:spPr>
          <a:xfrm>
            <a:off x="200025" y="971550"/>
            <a:ext cx="11820525" cy="5695950"/>
          </a:xfrm>
        </p:spPr>
        <p:txBody>
          <a:bodyPr>
            <a:normAutofit lnSpcReduction="10000"/>
          </a:bodyPr>
          <a:lstStyle/>
          <a:p>
            <a:endParaRPr lang="en-IN" dirty="0"/>
          </a:p>
          <a:p>
            <a:endParaRPr lang="en-IN" dirty="0"/>
          </a:p>
          <a:p>
            <a:endParaRPr lang="en-IN" dirty="0"/>
          </a:p>
          <a:p>
            <a:pPr marL="0" indent="0">
              <a:buNone/>
            </a:pPr>
            <a:r>
              <a:rPr lang="en-IN" dirty="0"/>
              <a:t>                                                                            </a:t>
            </a:r>
          </a:p>
          <a:p>
            <a:endParaRPr lang="en-IN" dirty="0"/>
          </a:p>
          <a:p>
            <a:endParaRPr lang="en-IN" dirty="0"/>
          </a:p>
          <a:p>
            <a:pPr marL="0" indent="0">
              <a:buNone/>
            </a:pPr>
            <a:endParaRPr lang="en-IN" dirty="0"/>
          </a:p>
          <a:p>
            <a:endParaRPr lang="en-IN" dirty="0"/>
          </a:p>
          <a:p>
            <a:pPr marL="0" indent="0" algn="ctr">
              <a:buNone/>
            </a:pPr>
            <a:endParaRPr lang="en-IN" sz="2400" dirty="0">
              <a:solidFill>
                <a:schemeClr val="accent2"/>
              </a:solidFill>
            </a:endParaRPr>
          </a:p>
          <a:p>
            <a:pPr marL="0" indent="0" algn="ctr">
              <a:buNone/>
            </a:pPr>
            <a:endParaRPr lang="en-IN" sz="2400" dirty="0">
              <a:solidFill>
                <a:schemeClr val="accent2"/>
              </a:solidFill>
            </a:endParaRPr>
          </a:p>
          <a:p>
            <a:pPr marL="0" indent="0" algn="ctr">
              <a:buNone/>
            </a:pPr>
            <a:r>
              <a:rPr lang="en-IN" sz="2400" dirty="0">
                <a:solidFill>
                  <a:schemeClr val="accent2"/>
                </a:solidFill>
              </a:rPr>
              <a:t>Insights</a:t>
            </a:r>
          </a:p>
          <a:p>
            <a:pPr marL="0" indent="0">
              <a:buNone/>
            </a:pPr>
            <a:r>
              <a:rPr lang="en-IN" sz="2400" dirty="0">
                <a:solidFill>
                  <a:schemeClr val="bg1"/>
                </a:solidFill>
              </a:rPr>
              <a:t>            Atliq Hardwares has spread its business in 27 countries around the world.</a:t>
            </a:r>
          </a:p>
          <a:p>
            <a:pPr marL="0" indent="0">
              <a:buNone/>
            </a:pPr>
            <a:endParaRPr lang="en-IN" dirty="0"/>
          </a:p>
        </p:txBody>
      </p:sp>
      <p:sp>
        <p:nvSpPr>
          <p:cNvPr id="12" name="Arrow: Right 11">
            <a:extLst>
              <a:ext uri="{FF2B5EF4-FFF2-40B4-BE49-F238E27FC236}">
                <a16:creationId xmlns:a16="http://schemas.microsoft.com/office/drawing/2014/main" id="{ABF74C0B-C0C7-DCDF-D1DF-42D3496E5A0C}"/>
              </a:ext>
            </a:extLst>
          </p:cNvPr>
          <p:cNvSpPr/>
          <p:nvPr/>
        </p:nvSpPr>
        <p:spPr>
          <a:xfrm>
            <a:off x="3495675" y="2762250"/>
            <a:ext cx="1114425" cy="504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197D08B5-8046-B22F-94F8-D6FF70546D93}"/>
              </a:ext>
            </a:extLst>
          </p:cNvPr>
          <p:cNvPicPr>
            <a:picLocks noChangeAspect="1"/>
          </p:cNvPicPr>
          <p:nvPr/>
        </p:nvPicPr>
        <p:blipFill>
          <a:blip r:embed="rId2"/>
          <a:stretch>
            <a:fillRect/>
          </a:stretch>
        </p:blipFill>
        <p:spPr>
          <a:xfrm>
            <a:off x="299697" y="190501"/>
            <a:ext cx="1917927" cy="5314560"/>
          </a:xfrm>
          <a:prstGeom prst="rect">
            <a:avLst/>
          </a:prstGeom>
        </p:spPr>
      </p:pic>
      <p:pic>
        <p:nvPicPr>
          <p:cNvPr id="8" name="Picture 7">
            <a:extLst>
              <a:ext uri="{FF2B5EF4-FFF2-40B4-BE49-F238E27FC236}">
                <a16:creationId xmlns:a16="http://schemas.microsoft.com/office/drawing/2014/main" id="{9F9F6CEC-B0B3-D564-3172-97627FB3EB94}"/>
              </a:ext>
            </a:extLst>
          </p:cNvPr>
          <p:cNvPicPr>
            <a:picLocks noChangeAspect="1"/>
          </p:cNvPicPr>
          <p:nvPr/>
        </p:nvPicPr>
        <p:blipFill>
          <a:blip r:embed="rId3"/>
          <a:stretch>
            <a:fillRect/>
          </a:stretch>
        </p:blipFill>
        <p:spPr>
          <a:xfrm>
            <a:off x="4781040" y="1054359"/>
            <a:ext cx="7339182" cy="4450702"/>
          </a:xfrm>
          <a:prstGeom prst="rect">
            <a:avLst/>
          </a:prstGeom>
        </p:spPr>
      </p:pic>
    </p:spTree>
    <p:extLst>
      <p:ext uri="{BB962C8B-B14F-4D97-AF65-F5344CB8AC3E}">
        <p14:creationId xmlns:p14="http://schemas.microsoft.com/office/powerpoint/2010/main" val="2351675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33960-5D68-3F97-8790-F558D0D9859A}"/>
              </a:ext>
            </a:extLst>
          </p:cNvPr>
          <p:cNvSpPr>
            <a:spLocks noGrp="1"/>
          </p:cNvSpPr>
          <p:nvPr>
            <p:ph type="title"/>
          </p:nvPr>
        </p:nvSpPr>
        <p:spPr/>
        <p:txBody>
          <a:bodyPr>
            <a:noAutofit/>
          </a:bodyPr>
          <a:lstStyle/>
          <a:p>
            <a:pPr algn="ctr"/>
            <a:r>
              <a:rPr lang="en-IN" sz="2400" b="1" i="0" u="none" strike="noStrike" baseline="0" dirty="0">
                <a:solidFill>
                  <a:schemeClr val="accent2"/>
                </a:solidFill>
                <a:latin typeface="+mn-lt"/>
              </a:rPr>
              <a:t>Yearly Unique Product increase</a:t>
            </a:r>
            <a:br>
              <a:rPr lang="en-IN" sz="1800" b="0" i="0" u="none" strike="noStrike" baseline="0" dirty="0">
                <a:solidFill>
                  <a:srgbClr val="000000"/>
                </a:solidFill>
                <a:latin typeface="Arial" panose="020B0604020202020204" pitchFamily="34" charset="0"/>
              </a:rPr>
            </a:br>
            <a:endParaRPr lang="en-IN" sz="1800" b="1" dirty="0">
              <a:solidFill>
                <a:schemeClr val="accent2"/>
              </a:solidFill>
              <a:latin typeface="+mn-lt"/>
            </a:endParaRPr>
          </a:p>
        </p:txBody>
      </p:sp>
      <p:sp>
        <p:nvSpPr>
          <p:cNvPr id="3" name="Content Placeholder 2">
            <a:extLst>
              <a:ext uri="{FF2B5EF4-FFF2-40B4-BE49-F238E27FC236}">
                <a16:creationId xmlns:a16="http://schemas.microsoft.com/office/drawing/2014/main" id="{E58C9F28-855B-A3ED-4D3C-0790A339C6B7}"/>
              </a:ext>
            </a:extLst>
          </p:cNvPr>
          <p:cNvSpPr>
            <a:spLocks noGrp="1"/>
          </p:cNvSpPr>
          <p:nvPr>
            <p:ph idx="1"/>
          </p:nvPr>
        </p:nvSpPr>
        <p:spPr>
          <a:xfrm>
            <a:off x="838200" y="1200150"/>
            <a:ext cx="10515600" cy="4976813"/>
          </a:xfrm>
        </p:spPr>
        <p:txBody>
          <a:bodyPr>
            <a:normAutofit/>
          </a:bodyPr>
          <a:lstStyle/>
          <a:p>
            <a:pPr marL="0" indent="0">
              <a:buNone/>
            </a:pPr>
            <a:r>
              <a:rPr lang="en-US" dirty="0">
                <a:solidFill>
                  <a:schemeClr val="bg1"/>
                </a:solidFill>
                <a:latin typeface="+mn-lt"/>
              </a:rPr>
              <a:t>Question</a:t>
            </a:r>
            <a:r>
              <a:rPr lang="en-US" sz="2400" dirty="0">
                <a:solidFill>
                  <a:schemeClr val="bg1"/>
                </a:solidFill>
                <a:latin typeface="+mn-lt"/>
              </a:rPr>
              <a:t> : What is the percentage of unique product increase in 2021 vs. 2020? The final output contains these fields : </a:t>
            </a:r>
            <a:br>
              <a:rPr lang="en-US" sz="2400" dirty="0">
                <a:solidFill>
                  <a:schemeClr val="bg1"/>
                </a:solidFill>
                <a:latin typeface="+mn-lt"/>
              </a:rPr>
            </a:br>
            <a:r>
              <a:rPr lang="en-US" sz="2400" dirty="0">
                <a:solidFill>
                  <a:schemeClr val="bg1"/>
                </a:solidFill>
                <a:latin typeface="+mn-lt"/>
              </a:rPr>
              <a:t>	unique_products_2020 </a:t>
            </a:r>
            <a:br>
              <a:rPr lang="en-US" sz="2400" dirty="0">
                <a:solidFill>
                  <a:schemeClr val="bg1"/>
                </a:solidFill>
                <a:latin typeface="+mn-lt"/>
              </a:rPr>
            </a:br>
            <a:r>
              <a:rPr lang="en-US" sz="2400" dirty="0">
                <a:solidFill>
                  <a:schemeClr val="bg1"/>
                </a:solidFill>
                <a:latin typeface="+mn-lt"/>
              </a:rPr>
              <a:t>	unique_products_2021 </a:t>
            </a:r>
            <a:br>
              <a:rPr lang="en-US" sz="2400" dirty="0">
                <a:solidFill>
                  <a:schemeClr val="bg1"/>
                </a:solidFill>
                <a:latin typeface="+mn-lt"/>
              </a:rPr>
            </a:br>
            <a:r>
              <a:rPr lang="en-US" sz="2400" dirty="0">
                <a:solidFill>
                  <a:schemeClr val="bg1"/>
                </a:solidFill>
                <a:latin typeface="+mn-lt"/>
              </a:rPr>
              <a:t>	percentage_chg </a:t>
            </a:r>
          </a:p>
          <a:p>
            <a:pPr marL="0" indent="0">
              <a:buNone/>
            </a:pPr>
            <a:r>
              <a:rPr lang="en-US" dirty="0">
                <a:solidFill>
                  <a:schemeClr val="bg1"/>
                </a:solidFill>
              </a:rPr>
              <a:t>Output</a:t>
            </a:r>
            <a:r>
              <a:rPr lang="en-US" sz="2400" dirty="0">
                <a:solidFill>
                  <a:schemeClr val="bg1"/>
                </a:solidFill>
              </a:rPr>
              <a:t> </a:t>
            </a:r>
          </a:p>
          <a:p>
            <a:pPr marL="0" indent="0">
              <a:buNone/>
            </a:pPr>
            <a:endParaRPr lang="en-IN" sz="2400" dirty="0">
              <a:solidFill>
                <a:schemeClr val="bg1"/>
              </a:solidFill>
            </a:endParaRPr>
          </a:p>
        </p:txBody>
      </p:sp>
      <p:pic>
        <p:nvPicPr>
          <p:cNvPr id="5" name="Picture 4">
            <a:extLst>
              <a:ext uri="{FF2B5EF4-FFF2-40B4-BE49-F238E27FC236}">
                <a16:creationId xmlns:a16="http://schemas.microsoft.com/office/drawing/2014/main" id="{8862F81C-1D2A-2B81-FDBA-E00D3766E101}"/>
              </a:ext>
            </a:extLst>
          </p:cNvPr>
          <p:cNvPicPr>
            <a:picLocks noChangeAspect="1"/>
          </p:cNvPicPr>
          <p:nvPr/>
        </p:nvPicPr>
        <p:blipFill>
          <a:blip r:embed="rId2"/>
          <a:stretch>
            <a:fillRect/>
          </a:stretch>
        </p:blipFill>
        <p:spPr>
          <a:xfrm>
            <a:off x="3148012" y="3840956"/>
            <a:ext cx="5053013" cy="864394"/>
          </a:xfrm>
          <a:prstGeom prst="rect">
            <a:avLst/>
          </a:prstGeom>
        </p:spPr>
      </p:pic>
    </p:spTree>
    <p:extLst>
      <p:ext uri="{BB962C8B-B14F-4D97-AF65-F5344CB8AC3E}">
        <p14:creationId xmlns:p14="http://schemas.microsoft.com/office/powerpoint/2010/main" val="3880771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CE56-3580-2259-10BF-6890345751BF}"/>
              </a:ext>
            </a:extLst>
          </p:cNvPr>
          <p:cNvSpPr>
            <a:spLocks noGrp="1"/>
          </p:cNvSpPr>
          <p:nvPr>
            <p:ph type="title"/>
          </p:nvPr>
        </p:nvSpPr>
        <p:spPr>
          <a:xfrm>
            <a:off x="838200" y="365125"/>
            <a:ext cx="10515600" cy="721995"/>
          </a:xfrm>
        </p:spPr>
        <p:txBody>
          <a:bodyPr>
            <a:normAutofit/>
          </a:bodyPr>
          <a:lstStyle/>
          <a:p>
            <a:pPr algn="ctr"/>
            <a:r>
              <a:rPr lang="en-IN" sz="2400" b="1" dirty="0">
                <a:solidFill>
                  <a:schemeClr val="accent2"/>
                </a:solidFill>
                <a:latin typeface="+mn-lt"/>
              </a:rPr>
              <a:t>Conversion of output to visual</a:t>
            </a:r>
            <a:endParaRPr lang="en-IN" sz="2400" dirty="0"/>
          </a:p>
        </p:txBody>
      </p:sp>
      <p:sp>
        <p:nvSpPr>
          <p:cNvPr id="3" name="Content Placeholder 2">
            <a:extLst>
              <a:ext uri="{FF2B5EF4-FFF2-40B4-BE49-F238E27FC236}">
                <a16:creationId xmlns:a16="http://schemas.microsoft.com/office/drawing/2014/main" id="{CCB30BC0-9563-DACB-D1EE-AC3BF3F9F5D2}"/>
              </a:ext>
            </a:extLst>
          </p:cNvPr>
          <p:cNvSpPr>
            <a:spLocks noGrp="1"/>
          </p:cNvSpPr>
          <p:nvPr>
            <p:ph idx="1"/>
          </p:nvPr>
        </p:nvSpPr>
        <p:spPr>
          <a:xfrm>
            <a:off x="81280" y="1005840"/>
            <a:ext cx="12029440" cy="5918835"/>
          </a:xfrm>
        </p:spPr>
        <p:txBody>
          <a:bodyPr>
            <a:normAutofit/>
          </a:bodyPr>
          <a:lstStyle/>
          <a:p>
            <a:endParaRPr lang="en-IN" dirty="0"/>
          </a:p>
          <a:p>
            <a:endParaRPr lang="en-IN" dirty="0"/>
          </a:p>
          <a:p>
            <a:endParaRPr lang="en-IN" dirty="0"/>
          </a:p>
          <a:p>
            <a:r>
              <a:rPr lang="en-IN" dirty="0"/>
              <a:t>                                                                </a:t>
            </a:r>
          </a:p>
          <a:p>
            <a:endParaRPr lang="en-IN" dirty="0"/>
          </a:p>
          <a:p>
            <a:endParaRPr lang="en-IN" dirty="0"/>
          </a:p>
          <a:p>
            <a:endParaRPr lang="en-IN" dirty="0"/>
          </a:p>
          <a:p>
            <a:endParaRPr lang="en-IN" dirty="0"/>
          </a:p>
          <a:p>
            <a:pPr marL="0" indent="0" algn="ctr">
              <a:buNone/>
            </a:pPr>
            <a:r>
              <a:rPr lang="en-IN" sz="2400" b="1" dirty="0">
                <a:solidFill>
                  <a:schemeClr val="accent2"/>
                </a:solidFill>
              </a:rPr>
              <a:t>Insights</a:t>
            </a:r>
          </a:p>
          <a:p>
            <a:pPr marL="457200" indent="-457200" algn="ctr">
              <a:buAutoNum type="arabicParenR"/>
            </a:pPr>
            <a:r>
              <a:rPr lang="en-IN" sz="2400" dirty="0">
                <a:solidFill>
                  <a:schemeClr val="bg1"/>
                </a:solidFill>
              </a:rPr>
              <a:t>Results show that Atliq Hardwares are competitive in introducing new products.</a:t>
            </a:r>
          </a:p>
          <a:p>
            <a:pPr marL="457200" indent="-457200" algn="ctr">
              <a:buAutoNum type="arabicParenR"/>
            </a:pPr>
            <a:r>
              <a:rPr lang="en-IN" sz="2400" dirty="0">
                <a:solidFill>
                  <a:schemeClr val="bg1"/>
                </a:solidFill>
              </a:rPr>
              <a:t>They have focussed on generating the revenue by increasing the on-demand products by 36.3%.</a:t>
            </a:r>
          </a:p>
          <a:p>
            <a:pPr marL="0" indent="0" algn="ctr">
              <a:buNone/>
            </a:pPr>
            <a:endParaRPr lang="en-IN" sz="2400" b="1" dirty="0">
              <a:solidFill>
                <a:schemeClr val="accent2"/>
              </a:solidFill>
            </a:endParaRPr>
          </a:p>
          <a:p>
            <a:pPr marL="0" indent="0">
              <a:buNone/>
            </a:pPr>
            <a:endParaRPr lang="en-IN" dirty="0"/>
          </a:p>
          <a:p>
            <a:endParaRPr lang="en-IN" dirty="0"/>
          </a:p>
          <a:p>
            <a:endParaRPr lang="en-IN" dirty="0"/>
          </a:p>
          <a:p>
            <a:endParaRPr lang="en-IN" dirty="0"/>
          </a:p>
          <a:p>
            <a:endParaRPr lang="en-IN" dirty="0"/>
          </a:p>
        </p:txBody>
      </p:sp>
      <p:pic>
        <p:nvPicPr>
          <p:cNvPr id="14" name="Picture 13">
            <a:extLst>
              <a:ext uri="{FF2B5EF4-FFF2-40B4-BE49-F238E27FC236}">
                <a16:creationId xmlns:a16="http://schemas.microsoft.com/office/drawing/2014/main" id="{514BDE40-0BF1-2577-B08B-728B75857F1E}"/>
              </a:ext>
            </a:extLst>
          </p:cNvPr>
          <p:cNvPicPr>
            <a:picLocks noChangeAspect="1"/>
          </p:cNvPicPr>
          <p:nvPr/>
        </p:nvPicPr>
        <p:blipFill>
          <a:blip r:embed="rId2"/>
          <a:stretch>
            <a:fillRect/>
          </a:stretch>
        </p:blipFill>
        <p:spPr>
          <a:xfrm>
            <a:off x="191453" y="2335450"/>
            <a:ext cx="4522788" cy="864394"/>
          </a:xfrm>
          <a:prstGeom prst="rect">
            <a:avLst/>
          </a:prstGeom>
        </p:spPr>
      </p:pic>
      <p:sp>
        <p:nvSpPr>
          <p:cNvPr id="17" name="Arrow: Right 16">
            <a:extLst>
              <a:ext uri="{FF2B5EF4-FFF2-40B4-BE49-F238E27FC236}">
                <a16:creationId xmlns:a16="http://schemas.microsoft.com/office/drawing/2014/main" id="{523B803F-E563-1C84-CFC4-234AAEA2AC7A}"/>
              </a:ext>
            </a:extLst>
          </p:cNvPr>
          <p:cNvSpPr/>
          <p:nvPr/>
        </p:nvSpPr>
        <p:spPr>
          <a:xfrm>
            <a:off x="5019040" y="2590800"/>
            <a:ext cx="762000" cy="487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48B9DE6A-BD68-3FAB-C6A5-1FD5CF494FBA}"/>
              </a:ext>
            </a:extLst>
          </p:cNvPr>
          <p:cNvPicPr>
            <a:picLocks noChangeAspect="1"/>
          </p:cNvPicPr>
          <p:nvPr/>
        </p:nvPicPr>
        <p:blipFill>
          <a:blip r:embed="rId3"/>
          <a:stretch>
            <a:fillRect/>
          </a:stretch>
        </p:blipFill>
        <p:spPr>
          <a:xfrm>
            <a:off x="6154456" y="1087120"/>
            <a:ext cx="5846091" cy="3881120"/>
          </a:xfrm>
          <a:prstGeom prst="rect">
            <a:avLst/>
          </a:prstGeom>
        </p:spPr>
      </p:pic>
    </p:spTree>
    <p:extLst>
      <p:ext uri="{BB962C8B-B14F-4D97-AF65-F5344CB8AC3E}">
        <p14:creationId xmlns:p14="http://schemas.microsoft.com/office/powerpoint/2010/main" val="4179014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9E1F2-4230-2E28-65F8-95068CE84D6F}"/>
              </a:ext>
            </a:extLst>
          </p:cNvPr>
          <p:cNvSpPr>
            <a:spLocks noGrp="1"/>
          </p:cNvSpPr>
          <p:nvPr>
            <p:ph type="title"/>
          </p:nvPr>
        </p:nvSpPr>
        <p:spPr>
          <a:xfrm>
            <a:off x="838200" y="365125"/>
            <a:ext cx="10515600" cy="549275"/>
          </a:xfrm>
        </p:spPr>
        <p:txBody>
          <a:bodyPr>
            <a:normAutofit/>
          </a:bodyPr>
          <a:lstStyle/>
          <a:p>
            <a:pPr algn="ctr"/>
            <a:r>
              <a:rPr lang="en-IN" sz="2400" b="1" dirty="0">
                <a:solidFill>
                  <a:schemeClr val="accent2"/>
                </a:solidFill>
                <a:latin typeface="+mn-lt"/>
              </a:rPr>
              <a:t>Product count segment-wise</a:t>
            </a:r>
          </a:p>
        </p:txBody>
      </p:sp>
      <p:sp>
        <p:nvSpPr>
          <p:cNvPr id="3" name="Content Placeholder 2">
            <a:extLst>
              <a:ext uri="{FF2B5EF4-FFF2-40B4-BE49-F238E27FC236}">
                <a16:creationId xmlns:a16="http://schemas.microsoft.com/office/drawing/2014/main" id="{54BF4067-AA04-9D56-9616-899F868E259C}"/>
              </a:ext>
            </a:extLst>
          </p:cNvPr>
          <p:cNvSpPr>
            <a:spLocks noGrp="1"/>
          </p:cNvSpPr>
          <p:nvPr>
            <p:ph idx="1"/>
          </p:nvPr>
        </p:nvSpPr>
        <p:spPr>
          <a:xfrm>
            <a:off x="76200" y="914400"/>
            <a:ext cx="12115800" cy="5848350"/>
          </a:xfrm>
        </p:spPr>
        <p:txBody>
          <a:bodyPr/>
          <a:lstStyle/>
          <a:p>
            <a:pPr marL="0" indent="0" algn="l">
              <a:buNone/>
            </a:pPr>
            <a:r>
              <a:rPr lang="en-IN" dirty="0">
                <a:solidFill>
                  <a:schemeClr val="bg1"/>
                </a:solidFill>
              </a:rPr>
              <a:t>Question</a:t>
            </a:r>
            <a:r>
              <a:rPr lang="en-IN" sz="3200" dirty="0">
                <a:solidFill>
                  <a:schemeClr val="bg1"/>
                </a:solidFill>
              </a:rPr>
              <a:t> : </a:t>
            </a:r>
            <a:r>
              <a:rPr lang="en-US" sz="2400" b="0" i="0" u="none" strike="noStrike" baseline="0" dirty="0">
                <a:solidFill>
                  <a:schemeClr val="bg1"/>
                </a:solidFill>
              </a:rPr>
              <a:t>Provide a report with all the unique product counts for each segment and sort them in descending order of product counts. The final output contains 2 fields, </a:t>
            </a:r>
          </a:p>
          <a:p>
            <a:pPr marL="0" indent="0" algn="l">
              <a:buNone/>
            </a:pPr>
            <a:r>
              <a:rPr lang="en-US" sz="2400" dirty="0">
                <a:solidFill>
                  <a:schemeClr val="bg1"/>
                </a:solidFill>
              </a:rPr>
              <a:t>                                             </a:t>
            </a:r>
            <a:r>
              <a:rPr lang="en-US" sz="2400" b="0" i="0" u="none" strike="noStrike" baseline="0" dirty="0">
                <a:solidFill>
                  <a:schemeClr val="bg1"/>
                </a:solidFill>
              </a:rPr>
              <a:t>segment</a:t>
            </a:r>
          </a:p>
          <a:p>
            <a:pPr marL="0" indent="0" algn="l">
              <a:buNone/>
            </a:pPr>
            <a:r>
              <a:rPr lang="en-US" sz="2400" dirty="0">
                <a:solidFill>
                  <a:schemeClr val="bg1"/>
                </a:solidFill>
              </a:rPr>
              <a:t>                                            </a:t>
            </a:r>
            <a:r>
              <a:rPr lang="en-US" sz="2400" b="0" i="0" u="none" strike="noStrike" baseline="0" dirty="0">
                <a:solidFill>
                  <a:schemeClr val="bg1"/>
                </a:solidFill>
              </a:rPr>
              <a:t> product_count </a:t>
            </a:r>
          </a:p>
          <a:p>
            <a:endParaRPr lang="en-US" sz="2000" dirty="0">
              <a:solidFill>
                <a:schemeClr val="bg1"/>
              </a:solidFill>
            </a:endParaRPr>
          </a:p>
          <a:p>
            <a:pPr marL="0" indent="0">
              <a:buNone/>
            </a:pPr>
            <a:r>
              <a:rPr lang="en-US" dirty="0">
                <a:solidFill>
                  <a:schemeClr val="bg1"/>
                </a:solidFill>
              </a:rPr>
              <a:t>Output </a:t>
            </a:r>
          </a:p>
          <a:p>
            <a:endParaRPr lang="en-US" sz="1800" dirty="0">
              <a:latin typeface="Arial" panose="020B0604020202020204" pitchFamily="34" charset="0"/>
            </a:endParaRPr>
          </a:p>
          <a:p>
            <a:pPr marL="0" indent="0">
              <a:buNone/>
            </a:pPr>
            <a:r>
              <a:rPr lang="en-US" sz="1800" dirty="0">
                <a:latin typeface="Arial" panose="020B0604020202020204" pitchFamily="34" charset="0"/>
              </a:rPr>
              <a:t> </a:t>
            </a:r>
            <a:endParaRPr lang="en-IN" dirty="0"/>
          </a:p>
        </p:txBody>
      </p:sp>
      <p:pic>
        <p:nvPicPr>
          <p:cNvPr id="5" name="Picture 4">
            <a:extLst>
              <a:ext uri="{FF2B5EF4-FFF2-40B4-BE49-F238E27FC236}">
                <a16:creationId xmlns:a16="http://schemas.microsoft.com/office/drawing/2014/main" id="{BBAF5B66-65C1-8AA6-47DF-2ED434B28C0F}"/>
              </a:ext>
            </a:extLst>
          </p:cNvPr>
          <p:cNvPicPr>
            <a:picLocks noChangeAspect="1"/>
          </p:cNvPicPr>
          <p:nvPr/>
        </p:nvPicPr>
        <p:blipFill>
          <a:blip r:embed="rId2"/>
          <a:stretch>
            <a:fillRect/>
          </a:stretch>
        </p:blipFill>
        <p:spPr>
          <a:xfrm>
            <a:off x="3790951" y="3743325"/>
            <a:ext cx="2995612" cy="2218028"/>
          </a:xfrm>
          <a:prstGeom prst="rect">
            <a:avLst/>
          </a:prstGeom>
        </p:spPr>
      </p:pic>
    </p:spTree>
    <p:extLst>
      <p:ext uri="{BB962C8B-B14F-4D97-AF65-F5344CB8AC3E}">
        <p14:creationId xmlns:p14="http://schemas.microsoft.com/office/powerpoint/2010/main" val="3149956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910</TotalTime>
  <Words>1463</Words>
  <Application>Microsoft Office PowerPoint</Application>
  <PresentationFormat>Widescreen</PresentationFormat>
  <Paragraphs>365</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Cambria</vt:lpstr>
      <vt:lpstr>Office Theme</vt:lpstr>
      <vt:lpstr>Atliq Hardwares | Consumer Goods Insights</vt:lpstr>
      <vt:lpstr>Problem Statement</vt:lpstr>
      <vt:lpstr>Markets for customer “Atliq Exclusive” in APAC region</vt:lpstr>
      <vt:lpstr>Conversion of output to visual</vt:lpstr>
      <vt:lpstr>Atliq Hardwares Markets </vt:lpstr>
      <vt:lpstr>Conversion of output to visual</vt:lpstr>
      <vt:lpstr>Yearly Unique Product increase </vt:lpstr>
      <vt:lpstr>Conversion of output to visual</vt:lpstr>
      <vt:lpstr>Product count segment-wise</vt:lpstr>
      <vt:lpstr>Conversion of output to visual</vt:lpstr>
      <vt:lpstr>Yearly Product count segment-wise</vt:lpstr>
      <vt:lpstr>Conversion of output to visual</vt:lpstr>
      <vt:lpstr>Highest and Lowest Manufacturing costs</vt:lpstr>
      <vt:lpstr>Conversion of output to visual</vt:lpstr>
      <vt:lpstr>Top 5 customers in Indian Market</vt:lpstr>
      <vt:lpstr>Conversion of output to visual</vt:lpstr>
      <vt:lpstr>Gross Sales Trend for Atliq Exclusive over 3 years: 2019, 2020 and 2021</vt:lpstr>
      <vt:lpstr>Conversion of output to visual</vt:lpstr>
      <vt:lpstr>Total Sold Quantity Quarter-wise for year 2020</vt:lpstr>
      <vt:lpstr>Conversion of output to visual</vt:lpstr>
      <vt:lpstr>Channel wise contribution towards Gross Sales for fiscal year 2021</vt:lpstr>
      <vt:lpstr>Conversion of output to visual</vt:lpstr>
      <vt:lpstr>Top 3 products division-wise with high total sold quantity in fiscal year 2021</vt:lpstr>
      <vt:lpstr>Conversion of output to visual</vt:lpstr>
      <vt:lpstr>Total Gross Sales/Quantity Sold/Manufacturing Cost for Atliq Hardwares over 3 years: 2019, 2020 and 2021</vt:lpstr>
      <vt:lpstr>Conversion of output to visual</vt:lpstr>
      <vt:lpstr>Total Gross Sales for Atliq Hardwares by Market</vt:lpstr>
      <vt:lpstr>Conversion of output to visual</vt:lpstr>
      <vt:lpstr>Sold Quantity Trend for Atliq Hardwares Market Wise</vt:lpstr>
      <vt:lpstr>Conversion of output to visual</vt:lpstr>
      <vt:lpstr>Sold Quantity Trend for Atliq Hardwares Segment Wise</vt:lpstr>
      <vt:lpstr>Conversion of output to visual</vt:lpstr>
      <vt:lpstr>Manufacturing Cost Trend for Atliq Hardwares Segment Wise</vt:lpstr>
      <vt:lpstr>Conversion of output to visual</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Mythili Subramanian</dc:creator>
  <cp:lastModifiedBy>girish edigas</cp:lastModifiedBy>
  <cp:revision>54</cp:revision>
  <dcterms:created xsi:type="dcterms:W3CDTF">2023-03-03T05:53:14Z</dcterms:created>
  <dcterms:modified xsi:type="dcterms:W3CDTF">2023-03-20T15:13:23Z</dcterms:modified>
</cp:coreProperties>
</file>